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4" r:id="rId1"/>
  </p:sldMasterIdLst>
  <p:notesMasterIdLst>
    <p:notesMasterId r:id="rId13"/>
  </p:notesMasterIdLst>
  <p:sldIdLst>
    <p:sldId id="256" r:id="rId2"/>
    <p:sldId id="260" r:id="rId3"/>
    <p:sldId id="257" r:id="rId4"/>
    <p:sldId id="264" r:id="rId5"/>
    <p:sldId id="261" r:id="rId6"/>
    <p:sldId id="259" r:id="rId7"/>
    <p:sldId id="258" r:id="rId8"/>
    <p:sldId id="265" r:id="rId9"/>
    <p:sldId id="262" r:id="rId10"/>
    <p:sldId id="263"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8" d="100"/>
          <a:sy n="68" d="100"/>
        </p:scale>
        <p:origin x="90" y="1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7ADE2E-0A5B-41F2-8FFA-C542BA439AB6}" type="datetimeFigureOut">
              <a:rPr lang="en-US" smtClean="0"/>
              <a:t>5/6/2020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301450-53AA-425E-A0A8-03307C15AED9}" type="slidenum">
              <a:rPr lang="en-US" smtClean="0"/>
              <a:t>‹#›</a:t>
            </a:fld>
            <a:endParaRPr lang="en-US"/>
          </a:p>
        </p:txBody>
      </p:sp>
    </p:spTree>
    <p:extLst>
      <p:ext uri="{BB962C8B-B14F-4D97-AF65-F5344CB8AC3E}">
        <p14:creationId xmlns:p14="http://schemas.microsoft.com/office/powerpoint/2010/main" val="28904208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301450-53AA-425E-A0A8-03307C15AED9}" type="slidenum">
              <a:rPr lang="en-US" smtClean="0"/>
              <a:t>5</a:t>
            </a:fld>
            <a:endParaRPr lang="en-US"/>
          </a:p>
        </p:txBody>
      </p:sp>
    </p:spTree>
    <p:extLst>
      <p:ext uri="{BB962C8B-B14F-4D97-AF65-F5344CB8AC3E}">
        <p14:creationId xmlns:p14="http://schemas.microsoft.com/office/powerpoint/2010/main" val="3193083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27301450-53AA-425E-A0A8-03307C15AED9}" type="slidenum">
              <a:rPr lang="en-US" smtClean="0"/>
              <a:t>7</a:t>
            </a:fld>
            <a:endParaRPr lang="en-US"/>
          </a:p>
        </p:txBody>
      </p:sp>
    </p:spTree>
    <p:extLst>
      <p:ext uri="{BB962C8B-B14F-4D97-AF65-F5344CB8AC3E}">
        <p14:creationId xmlns:p14="http://schemas.microsoft.com/office/powerpoint/2010/main" val="16140193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a:t>Click to edit Master title style</a:t>
            </a:r>
            <a:endParaRPr lang="en-US" dirty="0"/>
          </a:p>
        </p:txBody>
      </p:sp>
      <p:sp>
        <p:nvSpPr>
          <p:cNvPr id="3" name="Subtitle 2"/>
          <p:cNvSpPr>
            <a:spLocks noGrp="1"/>
          </p:cNvSpPr>
          <p:nvPr>
            <p:ph type="subTitle" idx="1"/>
          </p:nvPr>
        </p:nvSpPr>
        <p:spPr>
          <a:xfrm>
            <a:off x="1370693" y="377348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8D38747-4367-4BD2-8D51-C97E202738E2}" type="datetime1">
              <a:rPr lang="en-US" smtClean="0"/>
              <a:t>5/6/2020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4774572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125730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76450"/>
            <a:ext cx="10353762" cy="3714749"/>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6000749"/>
            <a:ext cx="2743200" cy="365125"/>
          </a:xfrm>
          <a:prstGeom prst="rect">
            <a:avLst/>
          </a:prstGeom>
        </p:spPr>
        <p:txBody>
          <a:bodyPr vert="horz" lIns="91440" tIns="45720" rIns="91440" bIns="45720" rtlCol="0" anchor="ctr"/>
          <a:lstStyle>
            <a:lvl1pPr algn="r">
              <a:defRPr sz="1100">
                <a:solidFill>
                  <a:schemeClr val="tx1">
                    <a:lumMod val="95000"/>
                  </a:schemeClr>
                </a:solidFill>
                <a:effectLst>
                  <a:outerShdw blurRad="50800" dist="38100" dir="2700000" algn="tl" rotWithShape="0">
                    <a:schemeClr val="bg1">
                      <a:alpha val="43000"/>
                    </a:schemeClr>
                  </a:outerShdw>
                </a:effectLst>
              </a:defRPr>
            </a:lvl1pPr>
          </a:lstStyle>
          <a:p>
            <a:fld id="{073ED0CC-082F-4160-86E5-0D6041F12778}" type="datetime1">
              <a:rPr lang="en-US" smtClean="0"/>
              <a:t>5/6/2020</a:t>
            </a:fld>
            <a:endParaRPr lang="en-US" dirty="0"/>
          </a:p>
        </p:txBody>
      </p:sp>
      <p:sp>
        <p:nvSpPr>
          <p:cNvPr id="5" name="Footer Placeholder 4"/>
          <p:cNvSpPr>
            <a:spLocks noGrp="1"/>
          </p:cNvSpPr>
          <p:nvPr>
            <p:ph type="ftr" sz="quarter" idx="3"/>
          </p:nvPr>
        </p:nvSpPr>
        <p:spPr>
          <a:xfrm>
            <a:off x="913795" y="6000749"/>
            <a:ext cx="6672865" cy="365125"/>
          </a:xfrm>
          <a:prstGeom prst="rect">
            <a:avLst/>
          </a:prstGeom>
        </p:spPr>
        <p:txBody>
          <a:bodyPr vert="horz" lIns="91440" tIns="45720" rIns="91440" bIns="45720" rtlCol="0" anchor="ctr"/>
          <a:lstStyle>
            <a:lvl1pPr algn="l">
              <a:defRPr sz="11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10514011" y="6000749"/>
            <a:ext cx="753545" cy="365125"/>
          </a:xfrm>
          <a:prstGeom prst="rect">
            <a:avLst/>
          </a:prstGeom>
        </p:spPr>
        <p:txBody>
          <a:bodyPr vert="horz" lIns="91440" tIns="45720" rIns="91440" bIns="45720" rtlCol="0" anchor="ctr"/>
          <a:lstStyle>
            <a:lvl1pPr algn="r">
              <a:defRPr sz="1100">
                <a:solidFill>
                  <a:schemeClr val="tx1">
                    <a:lumMod val="95000"/>
                  </a:schemeClr>
                </a:solidFill>
                <a:effectLst>
                  <a:outerShdw blurRad="50800" dist="38100" dir="2700000" algn="tl" rotWithShape="0">
                    <a:schemeClr val="bg1">
                      <a:alpha val="43000"/>
                    </a:schemeClr>
                  </a:outerShdw>
                </a:effectLst>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3799827125"/>
      </p:ext>
    </p:extLst>
  </p:cSld>
  <p:clrMap bg1="dk1" tx1="lt1" bg2="dk2" tx2="lt2" accent1="accent1" accent2="accent2" accent3="accent3" accent4="accent4" accent5="accent5" accent6="accent6" hlink="hlink" folHlink="folHlink"/>
  <p:sldLayoutIdLst>
    <p:sldLayoutId id="2147483732" r:id="rId1"/>
  </p:sldLayoutIdLst>
  <p:hf sldNum="0" hdr="0" ftr="0" dt="0"/>
  <p:txStyles>
    <p:titleStyle>
      <a:lvl1pPr algn="ctr" defTabSz="457200" rtl="0" eaLnBrk="1" latinLnBrk="0" hangingPunct="1">
        <a:lnSpc>
          <a:spcPct val="90000"/>
        </a:lnSpc>
        <a:spcBef>
          <a:spcPct val="0"/>
        </a:spcBef>
        <a:buNone/>
        <a:defRPr sz="39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lnSpc>
          <a:spcPct val="110000"/>
        </a:lnSpc>
        <a:spcBef>
          <a:spcPct val="20000"/>
        </a:spcBef>
        <a:spcAft>
          <a:spcPts val="600"/>
        </a:spcAft>
        <a:buClr>
          <a:schemeClr val="tx2"/>
        </a:buClr>
        <a:buSzPct val="70000"/>
        <a:buFont typeface="Wingdings 2" charset="2"/>
        <a:buChar char=""/>
        <a:defRPr sz="21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9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7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5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5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cdc.gov/breastfeeding/breastfeeding-special-circumstances/diet-and-micronutrients/vitamin-d.html" TargetMode="External"/><Relationship Id="rId2" Type="http://schemas.openxmlformats.org/officeDocument/2006/relationships/hyperlink" Target="https://www.eatright.org/food/vitamins-and-supplements/dietary-supplements/does-my-child-need-a-supplement" TargetMode="External"/><Relationship Id="rId1" Type="http://schemas.openxmlformats.org/officeDocument/2006/relationships/slideLayout" Target="../slideLayouts/slideLayout1.xml"/><Relationship Id="rId6" Type="http://schemas.openxmlformats.org/officeDocument/2006/relationships/hyperlink" Target="https://www.hopkinsallchildrens.org/Patients-Families/Health-Library/HealthDocNew/Vitamin-D-and-Your-Child" TargetMode="External"/><Relationship Id="rId5" Type="http://schemas.openxmlformats.org/officeDocument/2006/relationships/hyperlink" Target="https://www.mayoclinic.org/healthy-lifestyle/nutrition-and-healthy-eating/expert-answers/multivitamins/faq-20058310" TargetMode="External"/><Relationship Id="rId4" Type="http://schemas.openxmlformats.org/officeDocument/2006/relationships/hyperlink" Target="https://kidshealth.org/en/teens/vitamins-minerals.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ods-od-nih-gov.libauth.purdueglobal.edu/factsheets/MVMS-HealthProfessional/#h4" TargetMode="External"/><Relationship Id="rId2" Type="http://schemas.openxmlformats.org/officeDocument/2006/relationships/hyperlink" Target="National%20Institutes%20of%20Health.%20(2020).%2010%20Things%20To%20Know%20About%20Dietary%20Supplements%20for%20Children%20and%20Teens." TargetMode="External"/><Relationship Id="rId1" Type="http://schemas.openxmlformats.org/officeDocument/2006/relationships/slideLayout" Target="../slideLayouts/slideLayout1.xml"/><Relationship Id="rId4" Type="http://schemas.openxmlformats.org/officeDocument/2006/relationships/hyperlink" Target="https://ods-od-nih-gov.libauth.purdueglobal.edu/factsheets/MVMS-HealthProfessiona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temporarywaffle.blogspot.com/2016/04/lil-critters-super-mario-multivitamins.html" TargetMode="External"/><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www.cookingdivamanjusha.com/2018/09/does-baby-need-vitamin-d.html" TargetMode="External"/><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2014.igem.org/Team:ATOMS-Turkiye/Future-Plan" TargetMode="External"/><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www.pngall.com/kids-png"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shade val="80000"/>
                <a:lumMod val="80000"/>
              </a:schemeClr>
              <a:schemeClr val="bg1">
                <a:tint val="98000"/>
              </a:schemeClr>
            </a:duotone>
          </a:blip>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5F0D487-4F90-4C65-BD88-BD2469A975CD}"/>
              </a:ext>
            </a:extLst>
          </p:cNvPr>
          <p:cNvPicPr>
            <a:picLocks noChangeAspect="1"/>
          </p:cNvPicPr>
          <p:nvPr/>
        </p:nvPicPr>
        <p:blipFill rotWithShape="1">
          <a:blip r:embed="rId3"/>
          <a:srcRect b="16974"/>
          <a:stretch/>
        </p:blipFill>
        <p:spPr>
          <a:xfrm>
            <a:off x="0" y="10"/>
            <a:ext cx="12191980" cy="6857990"/>
          </a:xfrm>
          <a:prstGeom prst="rect">
            <a:avLst/>
          </a:prstGeom>
        </p:spPr>
      </p:pic>
      <p:sp>
        <p:nvSpPr>
          <p:cNvPr id="9" name="Freeform 5">
            <a:extLst>
              <a:ext uri="{FF2B5EF4-FFF2-40B4-BE49-F238E27FC236}">
                <a16:creationId xmlns:a16="http://schemas.microsoft.com/office/drawing/2014/main" id="{608EAA06-5488-416B-B2B2-E552130110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16200000" flipH="1">
            <a:off x="7737531" y="1101852"/>
            <a:ext cx="4254640" cy="4654297"/>
          </a:xfrm>
          <a:prstGeom prst="round2SameRect">
            <a:avLst>
              <a:gd name="adj1" fmla="val 5146"/>
              <a:gd name="adj2" fmla="val 400"/>
            </a:avLst>
          </a:prstGeom>
          <a:solidFill>
            <a:schemeClr val="bg1">
              <a:alpha val="30000"/>
            </a:schemeClr>
          </a:solidFill>
          <a:ln>
            <a:noFill/>
          </a:ln>
          <a:effectLst>
            <a:outerShdw blurRad="50800" dist="38100" dir="5400000" algn="tl" rotWithShape="0">
              <a:srgbClr val="000000">
                <a:alpha val="43000"/>
              </a:srgbClr>
            </a:outerShdw>
          </a:effectLst>
          <a:extLst>
            <a:ext uri="{91240B29-F687-4f45-9708-019B960494DF}">
              <a14:hiddenLine xmlns="" xmlns:a14="http://schemas.microsoft.com/office/drawing/2010/main" xmlns:p14="http://schemas.microsoft.com/office/powerpoint/2010/main" xmlns:a16="http://schemas.microsoft.com/office/drawing/2014/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BE851818-1B4E-41B6-A88F-DD29C1B07933}"/>
              </a:ext>
            </a:extLst>
          </p:cNvPr>
          <p:cNvSpPr>
            <a:spLocks noGrp="1"/>
          </p:cNvSpPr>
          <p:nvPr>
            <p:ph type="ctrTitle"/>
          </p:nvPr>
        </p:nvSpPr>
        <p:spPr>
          <a:xfrm>
            <a:off x="7884543" y="1623412"/>
            <a:ext cx="3503122" cy="2287229"/>
          </a:xfrm>
        </p:spPr>
        <p:txBody>
          <a:bodyPr>
            <a:normAutofit fontScale="90000"/>
          </a:bodyPr>
          <a:lstStyle/>
          <a:p>
            <a:r>
              <a:rPr lang="en-US" sz="4400" dirty="0"/>
              <a:t>Multivitamin and Vitamin D for Children and babies!</a:t>
            </a:r>
          </a:p>
        </p:txBody>
      </p:sp>
      <p:sp>
        <p:nvSpPr>
          <p:cNvPr id="3" name="Subtitle 2">
            <a:extLst>
              <a:ext uri="{FF2B5EF4-FFF2-40B4-BE49-F238E27FC236}">
                <a16:creationId xmlns:a16="http://schemas.microsoft.com/office/drawing/2014/main" id="{7553B40F-54D0-41A7-9199-A69AA1EEC42C}"/>
              </a:ext>
            </a:extLst>
          </p:cNvPr>
          <p:cNvSpPr>
            <a:spLocks noGrp="1"/>
          </p:cNvSpPr>
          <p:nvPr>
            <p:ph type="subTitle" idx="1"/>
          </p:nvPr>
        </p:nvSpPr>
        <p:spPr>
          <a:xfrm>
            <a:off x="7901213" y="4651513"/>
            <a:ext cx="3469782" cy="661506"/>
          </a:xfrm>
        </p:spPr>
        <p:txBody>
          <a:bodyPr>
            <a:normAutofit/>
          </a:bodyPr>
          <a:lstStyle/>
          <a:p>
            <a:r>
              <a:rPr lang="en-US" sz="1800" dirty="0"/>
              <a:t>By Eva Waters</a:t>
            </a:r>
          </a:p>
        </p:txBody>
      </p:sp>
    </p:spTree>
    <p:extLst>
      <p:ext uri="{BB962C8B-B14F-4D97-AF65-F5344CB8AC3E}">
        <p14:creationId xmlns:p14="http://schemas.microsoft.com/office/powerpoint/2010/main" val="2082523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3F49C7-8D29-452C-87E5-B165B471DA2D}"/>
              </a:ext>
            </a:extLst>
          </p:cNvPr>
          <p:cNvSpPr>
            <a:spLocks noGrp="1"/>
          </p:cNvSpPr>
          <p:nvPr>
            <p:ph type="ctrTitle"/>
          </p:nvPr>
        </p:nvSpPr>
        <p:spPr>
          <a:xfrm>
            <a:off x="1370693" y="647115"/>
            <a:ext cx="9440034" cy="717452"/>
          </a:xfrm>
          <a:solidFill>
            <a:schemeClr val="accent3">
              <a:lumMod val="60000"/>
              <a:lumOff val="40000"/>
            </a:schemeClr>
          </a:solidFill>
        </p:spPr>
        <p:txBody>
          <a:bodyPr>
            <a:normAutofit fontScale="90000"/>
          </a:bodyPr>
          <a:lstStyle/>
          <a:p>
            <a:r>
              <a:rPr lang="en-US" u="sng" dirty="0">
                <a:solidFill>
                  <a:schemeClr val="bg1"/>
                </a:solidFill>
              </a:rPr>
              <a:t>References</a:t>
            </a:r>
          </a:p>
        </p:txBody>
      </p:sp>
      <p:sp>
        <p:nvSpPr>
          <p:cNvPr id="3" name="Subtitle 2">
            <a:extLst>
              <a:ext uri="{FF2B5EF4-FFF2-40B4-BE49-F238E27FC236}">
                <a16:creationId xmlns:a16="http://schemas.microsoft.com/office/drawing/2014/main" id="{34714122-D08C-46D1-B665-4D636D2B2683}"/>
              </a:ext>
            </a:extLst>
          </p:cNvPr>
          <p:cNvSpPr>
            <a:spLocks noGrp="1"/>
          </p:cNvSpPr>
          <p:nvPr>
            <p:ph type="subTitle" idx="1"/>
          </p:nvPr>
        </p:nvSpPr>
        <p:spPr>
          <a:xfrm>
            <a:off x="1370693" y="1758462"/>
            <a:ext cx="9440034" cy="4614203"/>
          </a:xfrm>
        </p:spPr>
        <p:txBody>
          <a:bodyPr>
            <a:normAutofit fontScale="85000" lnSpcReduction="20000"/>
          </a:bodyPr>
          <a:lstStyle/>
          <a:p>
            <a:pPr algn="l"/>
            <a:r>
              <a:rPr lang="en-US" sz="1500" dirty="0">
                <a:solidFill>
                  <a:schemeClr val="bg1"/>
                </a:solidFill>
                <a:latin typeface="Times New Roman" panose="02020603050405020304" pitchFamily="18" charset="0"/>
                <a:cs typeface="Times New Roman" panose="02020603050405020304" pitchFamily="18" charset="0"/>
              </a:rPr>
              <a:t>Ellis, E. (2019). Does My Child Need A Supplement? </a:t>
            </a:r>
          </a:p>
          <a:p>
            <a:pPr algn="l"/>
            <a:r>
              <a:rPr lang="en-US" sz="1500" dirty="0">
                <a:solidFill>
                  <a:schemeClr val="bg1"/>
                </a:solidFill>
                <a:latin typeface="Times New Roman" panose="02020603050405020304" pitchFamily="18" charset="0"/>
                <a:cs typeface="Times New Roman" panose="02020603050405020304" pitchFamily="18" charset="0"/>
              </a:rPr>
              <a:t>Retrieved from </a:t>
            </a:r>
          </a:p>
          <a:p>
            <a:pPr algn="l"/>
            <a:r>
              <a:rPr lang="en-US" sz="1500" dirty="0">
                <a:solidFill>
                  <a:schemeClr val="bg1"/>
                </a:solidFill>
                <a:latin typeface="Times New Roman" panose="02020603050405020304" pitchFamily="18" charset="0"/>
                <a:cs typeface="Times New Roman" panose="02020603050405020304" pitchFamily="18" charset="0"/>
              </a:rPr>
              <a:t>	</a:t>
            </a:r>
            <a:r>
              <a:rPr lang="en-US" sz="1500" dirty="0">
                <a:solidFill>
                  <a:schemeClr val="bg1"/>
                </a:solidFill>
                <a:latin typeface="Times New Roman" panose="02020603050405020304" pitchFamily="18" charset="0"/>
                <a:cs typeface="Times New Roman" panose="02020603050405020304" pitchFamily="18" charset="0"/>
                <a:hlinkClick r:id="rId2"/>
              </a:rPr>
              <a:t>https://www.eatright.org/food/vitamins-and-supplements/dietary-supplements/does-my-child-need-a-supplement</a:t>
            </a:r>
            <a:endParaRPr lang="en-US" sz="1500" dirty="0">
              <a:solidFill>
                <a:schemeClr val="bg1"/>
              </a:solidFill>
              <a:latin typeface="Times New Roman" panose="02020603050405020304" pitchFamily="18" charset="0"/>
              <a:cs typeface="Times New Roman" panose="02020603050405020304" pitchFamily="18" charset="0"/>
            </a:endParaRPr>
          </a:p>
          <a:p>
            <a:pPr algn="l"/>
            <a:r>
              <a:rPr lang="en-US" sz="1500" dirty="0">
                <a:solidFill>
                  <a:schemeClr val="bg1"/>
                </a:solidFill>
                <a:latin typeface="Times New Roman" panose="02020603050405020304" pitchFamily="18" charset="0"/>
                <a:cs typeface="Times New Roman" panose="02020603050405020304" pitchFamily="18" charset="0"/>
              </a:rPr>
              <a:t>Centers for Disease Control. (2014). Breastfeeding.</a:t>
            </a:r>
          </a:p>
          <a:p>
            <a:pPr algn="l"/>
            <a:r>
              <a:rPr lang="en-US" sz="1500" dirty="0">
                <a:solidFill>
                  <a:schemeClr val="bg1"/>
                </a:solidFill>
                <a:latin typeface="Times New Roman" panose="02020603050405020304" pitchFamily="18" charset="0"/>
                <a:cs typeface="Times New Roman" panose="02020603050405020304" pitchFamily="18" charset="0"/>
              </a:rPr>
              <a:t>Retrieved from</a:t>
            </a:r>
          </a:p>
          <a:p>
            <a:pPr algn="l"/>
            <a:r>
              <a:rPr lang="en-US" sz="1500" dirty="0">
                <a:solidFill>
                  <a:schemeClr val="bg1"/>
                </a:solidFill>
                <a:latin typeface="Times New Roman" panose="02020603050405020304" pitchFamily="18" charset="0"/>
                <a:cs typeface="Times New Roman" panose="02020603050405020304" pitchFamily="18" charset="0"/>
              </a:rPr>
              <a:t>	</a:t>
            </a:r>
            <a:r>
              <a:rPr lang="en-US" sz="1500" dirty="0">
                <a:solidFill>
                  <a:schemeClr val="bg1"/>
                </a:solidFill>
                <a:latin typeface="Times New Roman" panose="02020603050405020304" pitchFamily="18" charset="0"/>
                <a:cs typeface="Times New Roman" panose="02020603050405020304" pitchFamily="18" charset="0"/>
                <a:hlinkClick r:id="rId3"/>
              </a:rPr>
              <a:t>https://www.cdc.gov/breastfeeding/breastfeeding-special-circumstances/diet-and-micronutrients/vitamin-d.html</a:t>
            </a:r>
            <a:endParaRPr lang="en-US" sz="1500" dirty="0">
              <a:solidFill>
                <a:schemeClr val="bg1"/>
              </a:solidFill>
              <a:latin typeface="Times New Roman" panose="02020603050405020304" pitchFamily="18" charset="0"/>
              <a:cs typeface="Times New Roman" panose="02020603050405020304" pitchFamily="18" charset="0"/>
            </a:endParaRPr>
          </a:p>
          <a:p>
            <a:pPr algn="l"/>
            <a:r>
              <a:rPr lang="en-US" sz="1500" dirty="0">
                <a:solidFill>
                  <a:schemeClr val="bg1"/>
                </a:solidFill>
                <a:latin typeface="Times New Roman" panose="02020603050405020304" pitchFamily="18" charset="0"/>
                <a:cs typeface="Times New Roman" panose="02020603050405020304" pitchFamily="18" charset="0"/>
              </a:rPr>
              <a:t>Gavin, M. (2017). Vitamins and Minerals. </a:t>
            </a:r>
          </a:p>
          <a:p>
            <a:pPr algn="l"/>
            <a:r>
              <a:rPr lang="en-US" sz="1500" dirty="0">
                <a:solidFill>
                  <a:schemeClr val="bg1"/>
                </a:solidFill>
                <a:latin typeface="Times New Roman" panose="02020603050405020304" pitchFamily="18" charset="0"/>
                <a:cs typeface="Times New Roman" panose="02020603050405020304" pitchFamily="18" charset="0"/>
              </a:rPr>
              <a:t>Retrieved from </a:t>
            </a:r>
          </a:p>
          <a:p>
            <a:pPr algn="l"/>
            <a:r>
              <a:rPr lang="en-US" sz="1500" dirty="0">
                <a:solidFill>
                  <a:schemeClr val="bg1"/>
                </a:solidFill>
                <a:latin typeface="Times New Roman" panose="02020603050405020304" pitchFamily="18" charset="0"/>
                <a:cs typeface="Times New Roman" panose="02020603050405020304" pitchFamily="18" charset="0"/>
              </a:rPr>
              <a:t>	</a:t>
            </a:r>
            <a:r>
              <a:rPr lang="en-US" sz="1500" dirty="0">
                <a:solidFill>
                  <a:schemeClr val="bg1"/>
                </a:solidFill>
                <a:latin typeface="Times New Roman" panose="02020603050405020304" pitchFamily="18" charset="0"/>
                <a:cs typeface="Times New Roman" panose="02020603050405020304" pitchFamily="18" charset="0"/>
                <a:hlinkClick r:id="rId4"/>
              </a:rPr>
              <a:t>https://kidshealth.org/en/teens/vitamins-minerals.html</a:t>
            </a:r>
            <a:endParaRPr lang="en-US" sz="1500" dirty="0">
              <a:solidFill>
                <a:schemeClr val="bg1"/>
              </a:solidFill>
              <a:latin typeface="Times New Roman" panose="02020603050405020304" pitchFamily="18" charset="0"/>
              <a:cs typeface="Times New Roman" panose="02020603050405020304" pitchFamily="18" charset="0"/>
            </a:endParaRPr>
          </a:p>
          <a:p>
            <a:pPr algn="l"/>
            <a:r>
              <a:rPr lang="en-US" sz="1500" dirty="0" err="1">
                <a:solidFill>
                  <a:schemeClr val="bg1"/>
                </a:solidFill>
                <a:latin typeface="Times New Roman" panose="02020603050405020304" pitchFamily="18" charset="0"/>
                <a:cs typeface="Times New Roman" panose="02020603050405020304" pitchFamily="18" charset="0"/>
              </a:rPr>
              <a:t>Hoecker</a:t>
            </a:r>
            <a:r>
              <a:rPr lang="en-US" sz="1500" dirty="0">
                <a:solidFill>
                  <a:schemeClr val="bg1"/>
                </a:solidFill>
                <a:latin typeface="Times New Roman" panose="02020603050405020304" pitchFamily="18" charset="0"/>
                <a:cs typeface="Times New Roman" panose="02020603050405020304" pitchFamily="18" charset="0"/>
              </a:rPr>
              <a:t>, J. (2020). Healthy Lifestyle Nutrition and Healthy Eating. </a:t>
            </a:r>
          </a:p>
          <a:p>
            <a:pPr algn="l"/>
            <a:r>
              <a:rPr lang="en-US" sz="1500" dirty="0">
                <a:solidFill>
                  <a:schemeClr val="bg1"/>
                </a:solidFill>
                <a:latin typeface="Times New Roman" panose="02020603050405020304" pitchFamily="18" charset="0"/>
                <a:cs typeface="Times New Roman" panose="02020603050405020304" pitchFamily="18" charset="0"/>
              </a:rPr>
              <a:t>Retrieved from </a:t>
            </a:r>
          </a:p>
          <a:p>
            <a:pPr algn="l"/>
            <a:r>
              <a:rPr lang="en-US" sz="1500" dirty="0">
                <a:solidFill>
                  <a:schemeClr val="bg1"/>
                </a:solidFill>
                <a:latin typeface="Times New Roman" panose="02020603050405020304" pitchFamily="18" charset="0"/>
                <a:cs typeface="Times New Roman" panose="02020603050405020304" pitchFamily="18" charset="0"/>
              </a:rPr>
              <a:t>	</a:t>
            </a:r>
            <a:r>
              <a:rPr lang="en-US" sz="1500" dirty="0">
                <a:solidFill>
                  <a:schemeClr val="bg1"/>
                </a:solidFill>
                <a:latin typeface="Times New Roman" panose="02020603050405020304" pitchFamily="18" charset="0"/>
                <a:cs typeface="Times New Roman" panose="02020603050405020304" pitchFamily="18" charset="0"/>
                <a:hlinkClick r:id="rId5"/>
              </a:rPr>
              <a:t>https://www.mayoclinic.org/healthy-lifestyle/nutrition-and-healthy-eating/expert-answers/multivitamins/faq-20058310</a:t>
            </a:r>
            <a:endParaRPr lang="en-US" sz="1500" dirty="0">
              <a:solidFill>
                <a:schemeClr val="bg1"/>
              </a:solidFill>
              <a:latin typeface="Times New Roman" panose="02020603050405020304" pitchFamily="18" charset="0"/>
              <a:cs typeface="Times New Roman" panose="02020603050405020304" pitchFamily="18" charset="0"/>
            </a:endParaRPr>
          </a:p>
          <a:p>
            <a:pPr algn="l"/>
            <a:r>
              <a:rPr lang="en-US" sz="1500" dirty="0">
                <a:solidFill>
                  <a:schemeClr val="bg1"/>
                </a:solidFill>
                <a:latin typeface="Times New Roman" panose="02020603050405020304" pitchFamily="18" charset="0"/>
                <a:cs typeface="Times New Roman" panose="02020603050405020304" pitchFamily="18" charset="0"/>
              </a:rPr>
              <a:t>John's Hopkins Medicine. (2020). Vitamin D and Your Child. </a:t>
            </a:r>
          </a:p>
          <a:p>
            <a:pPr algn="l"/>
            <a:r>
              <a:rPr lang="en-US" sz="1500" dirty="0">
                <a:solidFill>
                  <a:schemeClr val="bg1"/>
                </a:solidFill>
                <a:latin typeface="Times New Roman" panose="02020603050405020304" pitchFamily="18" charset="0"/>
                <a:cs typeface="Times New Roman" panose="02020603050405020304" pitchFamily="18" charset="0"/>
              </a:rPr>
              <a:t>Retrieved from </a:t>
            </a:r>
          </a:p>
          <a:p>
            <a:pPr algn="l"/>
            <a:r>
              <a:rPr lang="en-US" sz="1500" dirty="0">
                <a:solidFill>
                  <a:schemeClr val="bg1"/>
                </a:solidFill>
                <a:latin typeface="Times New Roman" panose="02020603050405020304" pitchFamily="18" charset="0"/>
                <a:cs typeface="Times New Roman" panose="02020603050405020304" pitchFamily="18" charset="0"/>
              </a:rPr>
              <a:t>	</a:t>
            </a:r>
            <a:r>
              <a:rPr lang="en-US" sz="1500" dirty="0">
                <a:solidFill>
                  <a:schemeClr val="bg1"/>
                </a:solidFill>
                <a:latin typeface="Times New Roman" panose="02020603050405020304" pitchFamily="18" charset="0"/>
                <a:cs typeface="Times New Roman" panose="02020603050405020304" pitchFamily="18" charset="0"/>
                <a:hlinkClick r:id="rId6"/>
              </a:rPr>
              <a:t>https://www.hopkinsallchildrens.org/Patients-Families/Health-Library/HealthDocNew/Vitamin-D-and-Your-Child</a:t>
            </a:r>
            <a:endParaRPr lang="en-US" sz="1500" dirty="0">
              <a:solidFill>
                <a:schemeClr val="bg1"/>
              </a:solidFill>
              <a:latin typeface="Times New Roman" panose="02020603050405020304" pitchFamily="18" charset="0"/>
              <a:cs typeface="Times New Roman" panose="02020603050405020304" pitchFamily="18" charset="0"/>
            </a:endParaRPr>
          </a:p>
          <a:p>
            <a:pPr algn="l"/>
            <a:endParaRPr lang="en-US" sz="1300" dirty="0">
              <a:solidFill>
                <a:schemeClr val="bg1"/>
              </a:solidFill>
            </a:endParaRPr>
          </a:p>
          <a:p>
            <a:pPr algn="l"/>
            <a:endParaRPr lang="en-US" dirty="0">
              <a:solidFill>
                <a:schemeClr val="bg1"/>
              </a:solidFill>
            </a:endParaRPr>
          </a:p>
          <a:p>
            <a:pPr algn="l"/>
            <a:endParaRPr lang="en-US" dirty="0">
              <a:solidFill>
                <a:schemeClr val="bg1"/>
              </a:solidFill>
            </a:endParaRPr>
          </a:p>
        </p:txBody>
      </p:sp>
    </p:spTree>
    <p:extLst>
      <p:ext uri="{BB962C8B-B14F-4D97-AF65-F5344CB8AC3E}">
        <p14:creationId xmlns:p14="http://schemas.microsoft.com/office/powerpoint/2010/main" val="33969195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0FCAE-B6F4-4A15-B44E-C7F23F154E59}"/>
              </a:ext>
            </a:extLst>
          </p:cNvPr>
          <p:cNvSpPr>
            <a:spLocks noGrp="1"/>
          </p:cNvSpPr>
          <p:nvPr>
            <p:ph type="ctrTitle"/>
          </p:nvPr>
        </p:nvSpPr>
        <p:spPr>
          <a:xfrm>
            <a:off x="1370693" y="506438"/>
            <a:ext cx="9440034" cy="815925"/>
          </a:xfrm>
          <a:solidFill>
            <a:schemeClr val="accent3">
              <a:lumMod val="60000"/>
              <a:lumOff val="40000"/>
            </a:schemeClr>
          </a:solidFill>
        </p:spPr>
        <p:txBody>
          <a:bodyPr>
            <a:normAutofit fontScale="90000"/>
          </a:bodyPr>
          <a:lstStyle/>
          <a:p>
            <a:r>
              <a:rPr lang="en-US" u="sng" dirty="0">
                <a:solidFill>
                  <a:schemeClr val="bg1"/>
                </a:solidFill>
              </a:rPr>
              <a:t>References Cont.</a:t>
            </a:r>
          </a:p>
        </p:txBody>
      </p:sp>
      <p:sp>
        <p:nvSpPr>
          <p:cNvPr id="3" name="Subtitle 2">
            <a:extLst>
              <a:ext uri="{FF2B5EF4-FFF2-40B4-BE49-F238E27FC236}">
                <a16:creationId xmlns:a16="http://schemas.microsoft.com/office/drawing/2014/main" id="{1EA34AF4-6CD7-4CBA-98C8-912AC5BF0731}"/>
              </a:ext>
            </a:extLst>
          </p:cNvPr>
          <p:cNvSpPr>
            <a:spLocks noGrp="1"/>
          </p:cNvSpPr>
          <p:nvPr>
            <p:ph type="subTitle" idx="1"/>
          </p:nvPr>
        </p:nvSpPr>
        <p:spPr>
          <a:xfrm>
            <a:off x="1153551" y="1814730"/>
            <a:ext cx="9657176" cy="4248445"/>
          </a:xfrm>
        </p:spPr>
        <p:txBody>
          <a:bodyPr>
            <a:normAutofit fontScale="55000" lnSpcReduction="20000"/>
          </a:bodyPr>
          <a:lstStyle/>
          <a:p>
            <a:pPr algn="l"/>
            <a:r>
              <a:rPr lang="en-US" sz="2900" dirty="0">
                <a:solidFill>
                  <a:schemeClr val="bg1"/>
                </a:solidFill>
                <a:latin typeface="Times New Roman" panose="02020603050405020304" pitchFamily="18" charset="0"/>
                <a:cs typeface="Times New Roman" panose="02020603050405020304" pitchFamily="18" charset="0"/>
              </a:rPr>
              <a:t>National Institutes of Health. (2020). 10 Things To Know About Dietary Supplements for Children and Teens. </a:t>
            </a:r>
          </a:p>
          <a:p>
            <a:pPr algn="l"/>
            <a:r>
              <a:rPr lang="en-US" sz="2900" dirty="0">
                <a:solidFill>
                  <a:schemeClr val="bg1"/>
                </a:solidFill>
                <a:latin typeface="Times New Roman" panose="02020603050405020304" pitchFamily="18" charset="0"/>
                <a:cs typeface="Times New Roman" panose="02020603050405020304" pitchFamily="18" charset="0"/>
              </a:rPr>
              <a:t>Retrieved from </a:t>
            </a:r>
          </a:p>
          <a:p>
            <a:pPr algn="l"/>
            <a:r>
              <a:rPr lang="en-US" sz="2900" dirty="0">
                <a:solidFill>
                  <a:schemeClr val="bg1"/>
                </a:solidFill>
                <a:latin typeface="Times New Roman" panose="02020603050405020304" pitchFamily="18" charset="0"/>
                <a:cs typeface="Times New Roman" panose="02020603050405020304" pitchFamily="18" charset="0"/>
              </a:rPr>
              <a:t>	</a:t>
            </a:r>
            <a:r>
              <a:rPr lang="en-US" sz="2900" dirty="0">
                <a:solidFill>
                  <a:schemeClr val="bg1"/>
                </a:solidFill>
                <a:latin typeface="Times New Roman" panose="02020603050405020304" pitchFamily="18" charset="0"/>
                <a:cs typeface="Times New Roman" panose="02020603050405020304" pitchFamily="18" charset="0"/>
                <a:hlinkClick r:id="rId2" action="ppaction://hlinkfile"/>
              </a:rPr>
              <a:t>https://www-nccih-nih-gov.libauth.purdueglobal.edu/health/tips/things-to-know-about-dietarysupplements-	for-children-and-teens</a:t>
            </a:r>
            <a:endParaRPr lang="en-US" sz="2900" dirty="0">
              <a:solidFill>
                <a:schemeClr val="bg1"/>
              </a:solidFill>
              <a:latin typeface="Times New Roman" panose="02020603050405020304" pitchFamily="18" charset="0"/>
              <a:cs typeface="Times New Roman" panose="02020603050405020304" pitchFamily="18" charset="0"/>
            </a:endParaRPr>
          </a:p>
          <a:p>
            <a:pPr algn="l"/>
            <a:endParaRPr lang="en-US" sz="2900" dirty="0">
              <a:solidFill>
                <a:schemeClr val="bg1"/>
              </a:solidFill>
              <a:latin typeface="Times New Roman" panose="02020603050405020304" pitchFamily="18" charset="0"/>
              <a:cs typeface="Times New Roman" panose="02020603050405020304" pitchFamily="18" charset="0"/>
            </a:endParaRPr>
          </a:p>
          <a:p>
            <a:pPr algn="l"/>
            <a:r>
              <a:rPr lang="en-US" sz="2900" dirty="0">
                <a:solidFill>
                  <a:schemeClr val="bg1"/>
                </a:solidFill>
                <a:latin typeface="Times New Roman" panose="02020603050405020304" pitchFamily="18" charset="0"/>
                <a:cs typeface="Times New Roman" panose="02020603050405020304" pitchFamily="18" charset="0"/>
              </a:rPr>
              <a:t>National Institutes of Health. (2019). Multivitamin/mineral Supplements Fact Sheet for Health Professionals. </a:t>
            </a:r>
          </a:p>
          <a:p>
            <a:pPr algn="l"/>
            <a:r>
              <a:rPr lang="en-US" sz="2900" dirty="0">
                <a:solidFill>
                  <a:schemeClr val="bg1"/>
                </a:solidFill>
                <a:latin typeface="Times New Roman" panose="02020603050405020304" pitchFamily="18" charset="0"/>
                <a:cs typeface="Times New Roman" panose="02020603050405020304" pitchFamily="18" charset="0"/>
              </a:rPr>
              <a:t>Retrieved from </a:t>
            </a:r>
          </a:p>
          <a:p>
            <a:pPr algn="l"/>
            <a:r>
              <a:rPr lang="en-US" sz="2900" dirty="0">
                <a:solidFill>
                  <a:schemeClr val="bg1"/>
                </a:solidFill>
                <a:latin typeface="Times New Roman" panose="02020603050405020304" pitchFamily="18" charset="0"/>
                <a:cs typeface="Times New Roman" panose="02020603050405020304" pitchFamily="18" charset="0"/>
              </a:rPr>
              <a:t>	</a:t>
            </a:r>
            <a:r>
              <a:rPr lang="en-US" sz="2900" dirty="0">
                <a:solidFill>
                  <a:schemeClr val="bg1"/>
                </a:solidFill>
                <a:latin typeface="Times New Roman" panose="02020603050405020304" pitchFamily="18" charset="0"/>
                <a:cs typeface="Times New Roman" panose="02020603050405020304" pitchFamily="18" charset="0"/>
                <a:hlinkClick r:id="rId3"/>
              </a:rPr>
              <a:t>https://ods-od-nih-gov.libauth.purdueglobal.edu/factsheets/MVMS-HealthProfessional/#h4</a:t>
            </a:r>
            <a:endParaRPr lang="en-US" sz="2900" dirty="0">
              <a:solidFill>
                <a:schemeClr val="bg1"/>
              </a:solidFill>
              <a:latin typeface="Times New Roman" panose="02020603050405020304" pitchFamily="18" charset="0"/>
              <a:cs typeface="Times New Roman" panose="02020603050405020304" pitchFamily="18" charset="0"/>
            </a:endParaRPr>
          </a:p>
          <a:p>
            <a:pPr algn="l"/>
            <a:endParaRPr lang="en-US" sz="2900" dirty="0">
              <a:solidFill>
                <a:schemeClr val="bg1"/>
              </a:solidFill>
              <a:latin typeface="Times New Roman" panose="02020603050405020304" pitchFamily="18" charset="0"/>
              <a:cs typeface="Times New Roman" panose="02020603050405020304" pitchFamily="18" charset="0"/>
            </a:endParaRPr>
          </a:p>
          <a:p>
            <a:pPr algn="l"/>
            <a:r>
              <a:rPr lang="en-US" sz="2900" dirty="0">
                <a:solidFill>
                  <a:schemeClr val="bg1"/>
                </a:solidFill>
                <a:latin typeface="Times New Roman" panose="02020603050405020304" pitchFamily="18" charset="0"/>
                <a:cs typeface="Times New Roman" panose="02020603050405020304" pitchFamily="18" charset="0"/>
              </a:rPr>
              <a:t>National Institutes of Health. (2019). Vitamin D Fact Sheet for Health Professionals. </a:t>
            </a:r>
          </a:p>
          <a:p>
            <a:pPr algn="l"/>
            <a:r>
              <a:rPr lang="en-US" sz="2900" dirty="0">
                <a:solidFill>
                  <a:schemeClr val="bg1"/>
                </a:solidFill>
                <a:latin typeface="Times New Roman" panose="02020603050405020304" pitchFamily="18" charset="0"/>
                <a:cs typeface="Times New Roman" panose="02020603050405020304" pitchFamily="18" charset="0"/>
              </a:rPr>
              <a:t>Retrieved from </a:t>
            </a:r>
          </a:p>
          <a:p>
            <a:pPr algn="l"/>
            <a:r>
              <a:rPr lang="en-US" sz="2900" dirty="0">
                <a:solidFill>
                  <a:schemeClr val="bg1"/>
                </a:solidFill>
                <a:latin typeface="Times New Roman" panose="02020603050405020304" pitchFamily="18" charset="0"/>
                <a:cs typeface="Times New Roman" panose="02020603050405020304" pitchFamily="18" charset="0"/>
              </a:rPr>
              <a:t>	</a:t>
            </a:r>
            <a:r>
              <a:rPr lang="en-US" sz="2900" dirty="0">
                <a:solidFill>
                  <a:schemeClr val="bg1"/>
                </a:solidFill>
                <a:latin typeface="Times New Roman" panose="02020603050405020304" pitchFamily="18" charset="0"/>
                <a:cs typeface="Times New Roman" panose="02020603050405020304" pitchFamily="18" charset="0"/>
                <a:hlinkClick r:id="rId4"/>
              </a:rPr>
              <a:t>https://ods-od-nih-gov.libauth.purdueglobal.edu/factsheets/MVMS-HealthProfessional/</a:t>
            </a:r>
            <a:endParaRPr lang="en-US" sz="2900" dirty="0">
              <a:solidFill>
                <a:schemeClr val="bg1"/>
              </a:solidFill>
              <a:latin typeface="Times New Roman" panose="02020603050405020304" pitchFamily="18" charset="0"/>
              <a:cs typeface="Times New Roman" panose="02020603050405020304" pitchFamily="18" charset="0"/>
            </a:endParaRPr>
          </a:p>
          <a:p>
            <a:pPr algn="l"/>
            <a:endParaRPr lang="en-US" sz="1900" dirty="0">
              <a:solidFill>
                <a:schemeClr val="bg1"/>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94390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F6B28-BE9F-450D-87E8-22A8425742D4}"/>
              </a:ext>
            </a:extLst>
          </p:cNvPr>
          <p:cNvSpPr>
            <a:spLocks noGrp="1"/>
          </p:cNvSpPr>
          <p:nvPr>
            <p:ph type="ctrTitle"/>
          </p:nvPr>
        </p:nvSpPr>
        <p:spPr>
          <a:xfrm>
            <a:off x="1370693" y="295423"/>
            <a:ext cx="9440034" cy="942534"/>
          </a:xfrm>
          <a:solidFill>
            <a:schemeClr val="accent3">
              <a:lumMod val="60000"/>
              <a:lumOff val="40000"/>
            </a:schemeClr>
          </a:solidFill>
        </p:spPr>
        <p:txBody>
          <a:bodyPr>
            <a:normAutofit/>
          </a:bodyPr>
          <a:lstStyle/>
          <a:p>
            <a:r>
              <a:rPr lang="en-US" u="sng" dirty="0">
                <a:solidFill>
                  <a:schemeClr val="bg1"/>
                </a:solidFill>
              </a:rPr>
              <a:t>Introduction</a:t>
            </a:r>
          </a:p>
        </p:txBody>
      </p:sp>
      <p:sp>
        <p:nvSpPr>
          <p:cNvPr id="3" name="Subtitle 2">
            <a:extLst>
              <a:ext uri="{FF2B5EF4-FFF2-40B4-BE49-F238E27FC236}">
                <a16:creationId xmlns:a16="http://schemas.microsoft.com/office/drawing/2014/main" id="{6D0AAA83-58A0-47A7-A56A-AB4D0269B7B1}"/>
              </a:ext>
            </a:extLst>
          </p:cNvPr>
          <p:cNvSpPr>
            <a:spLocks noGrp="1"/>
          </p:cNvSpPr>
          <p:nvPr>
            <p:ph type="subTitle" idx="1"/>
          </p:nvPr>
        </p:nvSpPr>
        <p:spPr>
          <a:xfrm>
            <a:off x="1370693" y="1744393"/>
            <a:ext cx="9440034" cy="4164037"/>
          </a:xfrm>
        </p:spPr>
        <p:txBody>
          <a:bodyPr>
            <a:noAutofit/>
          </a:bodyPr>
          <a:lstStyle/>
          <a:p>
            <a:r>
              <a:rPr lang="en-US" sz="1800" dirty="0">
                <a:solidFill>
                  <a:schemeClr val="bg1"/>
                </a:solidFill>
                <a:latin typeface="+mj-lt"/>
              </a:rPr>
              <a:t>Although we know that the best way to obtain our vitamins is through having a well balanced, nutritious diet, there are times when this particular children may practice being picky eaters. Some have a delay in physical and developmental growth (failure to thrive), others may already develop chronic diseases or food allergies, and then those who have a restrictive diet, such as a strict vegetarian diet. These children tend to not consume the recommended vitamins from nutritious foods. Also, breast milk is not "fortified with Vitamin D like formula" (Centers for Disease Control, 2014). Babies who drink breast milk solely may lack Vitamin D, especially if mom lacks it too. </a:t>
            </a:r>
          </a:p>
          <a:p>
            <a:endParaRPr lang="en-US" sz="1800" dirty="0">
              <a:solidFill>
                <a:schemeClr val="bg1"/>
              </a:solidFill>
              <a:latin typeface="+mj-lt"/>
            </a:endParaRPr>
          </a:p>
          <a:p>
            <a:r>
              <a:rPr lang="en-US" sz="1800" dirty="0">
                <a:solidFill>
                  <a:schemeClr val="bg1"/>
                </a:solidFill>
                <a:latin typeface="+mj-lt"/>
              </a:rPr>
              <a:t>So, it becomes important to discuss the need for multivitamins and vitamin D supplements when facing these situations.</a:t>
            </a:r>
          </a:p>
          <a:p>
            <a:endParaRPr lang="en-US" sz="1800" dirty="0">
              <a:solidFill>
                <a:schemeClr val="bg1"/>
              </a:solidFill>
              <a:latin typeface="+mj-lt"/>
            </a:endParaRPr>
          </a:p>
        </p:txBody>
      </p:sp>
    </p:spTree>
    <p:extLst>
      <p:ext uri="{BB962C8B-B14F-4D97-AF65-F5344CB8AC3E}">
        <p14:creationId xmlns:p14="http://schemas.microsoft.com/office/powerpoint/2010/main" val="3042869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8E482A67-6CD8-49D7-9F85-52ECF9915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0AF41DC-8A6C-4A13-8894-C53D92645838}"/>
              </a:ext>
            </a:extLst>
          </p:cNvPr>
          <p:cNvSpPr>
            <a:spLocks noGrp="1"/>
          </p:cNvSpPr>
          <p:nvPr>
            <p:ph type="ctrTitle"/>
          </p:nvPr>
        </p:nvSpPr>
        <p:spPr>
          <a:xfrm>
            <a:off x="7508327" y="1282535"/>
            <a:ext cx="3494157" cy="1601342"/>
          </a:xfrm>
          <a:solidFill>
            <a:schemeClr val="accent3">
              <a:lumMod val="60000"/>
              <a:lumOff val="40000"/>
            </a:schemeClr>
          </a:solidFill>
        </p:spPr>
        <p:txBody>
          <a:bodyPr>
            <a:noAutofit/>
          </a:bodyPr>
          <a:lstStyle/>
          <a:p>
            <a:pPr algn="l"/>
            <a:r>
              <a:rPr lang="en-US" sz="1800" b="1" dirty="0">
                <a:solidFill>
                  <a:schemeClr val="bg1">
                    <a:lumMod val="85000"/>
                    <a:lumOff val="15000"/>
                  </a:schemeClr>
                </a:solidFill>
                <a:effectLst/>
              </a:rPr>
              <a:t>Multivitamins strengthen the immune system, promote normal growth and development, and help cells and organs do their job (Gavin, 2017).</a:t>
            </a:r>
          </a:p>
        </p:txBody>
      </p:sp>
      <p:sp>
        <p:nvSpPr>
          <p:cNvPr id="19" name="Rectangle 18">
            <a:extLst>
              <a:ext uri="{FF2B5EF4-FFF2-40B4-BE49-F238E27FC236}">
                <a16:creationId xmlns:a16="http://schemas.microsoft.com/office/drawing/2014/main" id="{418F941B-B7E9-44F2-9A2C-5D35ACF9A6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0614" y="965196"/>
            <a:ext cx="6476539" cy="4781641"/>
          </a:xfrm>
          <a:prstGeom prst="rect">
            <a:avLst/>
          </a:prstGeom>
          <a:solidFill>
            <a:schemeClr val="tx1"/>
          </a:solidFill>
          <a:ln w="190500">
            <a:solidFill>
              <a:srgbClr val="FFFFFF">
                <a:alpha val="7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2279B2F-45D3-4EAE-8037-904D6D5EAF10}"/>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a:stretch/>
        </p:blipFill>
        <p:spPr>
          <a:xfrm>
            <a:off x="1249298" y="1053718"/>
            <a:ext cx="5883022" cy="2275927"/>
          </a:xfrm>
          <a:prstGeom prst="rect">
            <a:avLst/>
          </a:prstGeom>
        </p:spPr>
      </p:pic>
      <p:sp>
        <p:nvSpPr>
          <p:cNvPr id="7" name="Rectangle 6">
            <a:extLst>
              <a:ext uri="{FF2B5EF4-FFF2-40B4-BE49-F238E27FC236}">
                <a16:creationId xmlns:a16="http://schemas.microsoft.com/office/drawing/2014/main" id="{CA341976-DB70-471B-89D5-6BD1012AE971}"/>
              </a:ext>
            </a:extLst>
          </p:cNvPr>
          <p:cNvSpPr/>
          <p:nvPr/>
        </p:nvSpPr>
        <p:spPr>
          <a:xfrm>
            <a:off x="1613315" y="348880"/>
            <a:ext cx="8994957" cy="584775"/>
          </a:xfrm>
          <a:prstGeom prst="rect">
            <a:avLst/>
          </a:prstGeom>
          <a:solidFill>
            <a:schemeClr val="accent3">
              <a:lumMod val="60000"/>
              <a:lumOff val="40000"/>
            </a:schemeClr>
          </a:solidFill>
        </p:spPr>
        <p:txBody>
          <a:bodyPr wrap="square">
            <a:spAutoFit/>
          </a:bodyPr>
          <a:lstStyle/>
          <a:p>
            <a:pPr algn="ctr"/>
            <a:r>
              <a:rPr lang="en-US" sz="3200" b="1" u="sng" dirty="0">
                <a:solidFill>
                  <a:schemeClr val="bg1"/>
                </a:solidFill>
                <a:latin typeface="+mj-lt"/>
              </a:rPr>
              <a:t>What Do Multivitamins Do? Benefits?</a:t>
            </a:r>
          </a:p>
        </p:txBody>
      </p:sp>
      <p:sp>
        <p:nvSpPr>
          <p:cNvPr id="11" name="Rectangle 10">
            <a:extLst>
              <a:ext uri="{FF2B5EF4-FFF2-40B4-BE49-F238E27FC236}">
                <a16:creationId xmlns:a16="http://schemas.microsoft.com/office/drawing/2014/main" id="{4039AD0D-3B0E-4A0C-8FAE-CBE2FACF69CB}"/>
              </a:ext>
            </a:extLst>
          </p:cNvPr>
          <p:cNvSpPr/>
          <p:nvPr/>
        </p:nvSpPr>
        <p:spPr>
          <a:xfrm rot="10800000" flipV="1">
            <a:off x="7508327" y="3776075"/>
            <a:ext cx="3494157" cy="2308324"/>
          </a:xfrm>
          <a:prstGeom prst="rect">
            <a:avLst/>
          </a:prstGeom>
          <a:solidFill>
            <a:schemeClr val="accent3">
              <a:lumMod val="60000"/>
              <a:lumOff val="40000"/>
            </a:schemeClr>
          </a:solidFill>
        </p:spPr>
        <p:txBody>
          <a:bodyPr wrap="square">
            <a:spAutoFit/>
          </a:bodyPr>
          <a:lstStyle/>
          <a:p>
            <a:r>
              <a:rPr lang="en-US" b="1" dirty="0">
                <a:solidFill>
                  <a:schemeClr val="bg1"/>
                </a:solidFill>
                <a:latin typeface="+mj-lt"/>
              </a:rPr>
              <a:t>MVMs account for approximately one-sixth of all purchases of dietary supplements and 40% of all sales of vitamin and mineral supplements (National Institutes of Health, 2019).</a:t>
            </a:r>
          </a:p>
        </p:txBody>
      </p:sp>
      <p:sp>
        <p:nvSpPr>
          <p:cNvPr id="14" name="Rectangle 13">
            <a:extLst>
              <a:ext uri="{FF2B5EF4-FFF2-40B4-BE49-F238E27FC236}">
                <a16:creationId xmlns:a16="http://schemas.microsoft.com/office/drawing/2014/main" id="{6A242EA9-2BF4-4805-8FF5-9D74AFFBB263}"/>
              </a:ext>
            </a:extLst>
          </p:cNvPr>
          <p:cNvSpPr/>
          <p:nvPr/>
        </p:nvSpPr>
        <p:spPr>
          <a:xfrm rot="10800000" flipV="1">
            <a:off x="1249297" y="3748595"/>
            <a:ext cx="5883023" cy="1754326"/>
          </a:xfrm>
          <a:prstGeom prst="rect">
            <a:avLst/>
          </a:prstGeom>
          <a:solidFill>
            <a:schemeClr val="accent3">
              <a:lumMod val="60000"/>
              <a:lumOff val="40000"/>
            </a:schemeClr>
          </a:solidFill>
        </p:spPr>
        <p:txBody>
          <a:bodyPr wrap="square">
            <a:spAutoFit/>
          </a:bodyPr>
          <a:lstStyle/>
          <a:p>
            <a:r>
              <a:rPr lang="en-US" b="1" dirty="0">
                <a:solidFill>
                  <a:schemeClr val="bg1"/>
                </a:solidFill>
                <a:latin typeface="+mj-lt"/>
              </a:rPr>
              <a:t>Using multivitamins increases the consumption of nutrients and allows people to get required intakes of vitamins and minerals when they can not fulfill these needs on their own from consuming nutritious foods (National Institutes of Health, 2019). </a:t>
            </a:r>
          </a:p>
        </p:txBody>
      </p:sp>
    </p:spTree>
    <p:extLst>
      <p:ext uri="{BB962C8B-B14F-4D97-AF65-F5344CB8AC3E}">
        <p14:creationId xmlns:p14="http://schemas.microsoft.com/office/powerpoint/2010/main" val="4130105419"/>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727FD5-233F-4D98-A139-1C2A84275D5F}"/>
              </a:ext>
            </a:extLst>
          </p:cNvPr>
          <p:cNvSpPr>
            <a:spLocks noGrp="1"/>
          </p:cNvSpPr>
          <p:nvPr>
            <p:ph type="ctrTitle"/>
          </p:nvPr>
        </p:nvSpPr>
        <p:spPr>
          <a:xfrm>
            <a:off x="1375983" y="253219"/>
            <a:ext cx="9440034" cy="970670"/>
          </a:xfrm>
          <a:solidFill>
            <a:schemeClr val="accent3">
              <a:lumMod val="60000"/>
              <a:lumOff val="40000"/>
            </a:schemeClr>
          </a:solidFill>
        </p:spPr>
        <p:txBody>
          <a:bodyPr>
            <a:normAutofit/>
          </a:bodyPr>
          <a:lstStyle/>
          <a:p>
            <a:r>
              <a:rPr lang="en-US" sz="2800" b="1" u="sng" dirty="0">
                <a:solidFill>
                  <a:schemeClr val="bg1"/>
                </a:solidFill>
              </a:rPr>
              <a:t>What do Vitamin D supplements do? What are the benefits?</a:t>
            </a:r>
          </a:p>
        </p:txBody>
      </p:sp>
      <p:sp>
        <p:nvSpPr>
          <p:cNvPr id="3" name="Subtitle 2">
            <a:extLst>
              <a:ext uri="{FF2B5EF4-FFF2-40B4-BE49-F238E27FC236}">
                <a16:creationId xmlns:a16="http://schemas.microsoft.com/office/drawing/2014/main" id="{4322E7A1-5E65-4B42-9C68-9B85FD93795F}"/>
              </a:ext>
            </a:extLst>
          </p:cNvPr>
          <p:cNvSpPr>
            <a:spLocks noGrp="1"/>
          </p:cNvSpPr>
          <p:nvPr>
            <p:ph type="subTitle" idx="1"/>
          </p:nvPr>
        </p:nvSpPr>
        <p:spPr>
          <a:xfrm>
            <a:off x="1370693" y="1744394"/>
            <a:ext cx="9440034" cy="2419644"/>
          </a:xfrm>
        </p:spPr>
        <p:txBody>
          <a:bodyPr>
            <a:normAutofit fontScale="92500" lnSpcReduction="10000"/>
          </a:bodyPr>
          <a:lstStyle/>
          <a:p>
            <a:pPr marL="342900" indent="-342900" algn="l">
              <a:buFont typeface="Arial" panose="020B0604020202020204" pitchFamily="34" charset="0"/>
              <a:buChar char="•"/>
            </a:pPr>
            <a:r>
              <a:rPr lang="en-US" dirty="0">
                <a:solidFill>
                  <a:schemeClr val="bg1"/>
                </a:solidFill>
                <a:latin typeface="+mj-lt"/>
              </a:rPr>
              <a:t>Here’s just a few benefits of vitamin D supplements:</a:t>
            </a:r>
          </a:p>
          <a:p>
            <a:pPr marL="342900" indent="-342900" algn="l">
              <a:buFont typeface="Arial" panose="020B0604020202020204" pitchFamily="34" charset="0"/>
              <a:buChar char="•"/>
            </a:pPr>
            <a:r>
              <a:rPr lang="en-US" dirty="0">
                <a:solidFill>
                  <a:schemeClr val="bg1"/>
                </a:solidFill>
                <a:latin typeface="+mj-lt"/>
              </a:rPr>
              <a:t>Vitamin D is an essential nutrient that functions with calcium to help build and maintain bones. Vitamin D also plays “a role in preventing problems such as heart disease, diabetes, osteoporosis and bone thinning” (Ellis, 2019). </a:t>
            </a:r>
          </a:p>
          <a:p>
            <a:pPr marL="342900" indent="-342900" algn="l">
              <a:buFont typeface="Arial" panose="020B0604020202020204" pitchFamily="34" charset="0"/>
              <a:buChar char="•"/>
            </a:pPr>
            <a:r>
              <a:rPr lang="en-US" dirty="0">
                <a:solidFill>
                  <a:schemeClr val="bg1"/>
                </a:solidFill>
                <a:latin typeface="+mj-lt"/>
              </a:rPr>
              <a:t>Promotes calcium absorption in the gut.</a:t>
            </a:r>
          </a:p>
          <a:p>
            <a:pPr marL="342900" indent="-342900" algn="l">
              <a:buFont typeface="Arial" panose="020B0604020202020204" pitchFamily="34" charset="0"/>
              <a:buChar char="•"/>
            </a:pPr>
            <a:r>
              <a:rPr lang="en-US" dirty="0">
                <a:solidFill>
                  <a:schemeClr val="bg1"/>
                </a:solidFill>
                <a:latin typeface="+mj-lt"/>
              </a:rPr>
              <a:t>Reduces inflammation.</a:t>
            </a:r>
          </a:p>
          <a:p>
            <a:pPr marL="342900" indent="-342900" algn="l">
              <a:buFont typeface="Arial" panose="020B0604020202020204" pitchFamily="34" charset="0"/>
              <a:buChar char="•"/>
            </a:pPr>
            <a:endParaRPr lang="en-US" dirty="0">
              <a:solidFill>
                <a:schemeClr val="bg1"/>
              </a:solidFill>
              <a:latin typeface="+mj-lt"/>
            </a:endParaRPr>
          </a:p>
          <a:p>
            <a:endParaRPr lang="en-US" dirty="0">
              <a:solidFill>
                <a:schemeClr val="bg1"/>
              </a:solidFill>
            </a:endParaRPr>
          </a:p>
        </p:txBody>
      </p:sp>
      <p:pic>
        <p:nvPicPr>
          <p:cNvPr id="5" name="Picture 4" descr="A close up of a logo&#10;&#10;Description automatically generated">
            <a:extLst>
              <a:ext uri="{FF2B5EF4-FFF2-40B4-BE49-F238E27FC236}">
                <a16:creationId xmlns:a16="http://schemas.microsoft.com/office/drawing/2014/main" id="{DB7C47E5-D5FE-449D-9321-120E3CF52591}"/>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686300" y="4276105"/>
            <a:ext cx="3638550" cy="1839659"/>
          </a:xfrm>
          <a:prstGeom prst="rect">
            <a:avLst/>
          </a:prstGeom>
        </p:spPr>
      </p:pic>
    </p:spTree>
    <p:extLst>
      <p:ext uri="{BB962C8B-B14F-4D97-AF65-F5344CB8AC3E}">
        <p14:creationId xmlns:p14="http://schemas.microsoft.com/office/powerpoint/2010/main" val="3929095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FB277C-3B77-4343-8378-BC263FD4D2AE}"/>
              </a:ext>
            </a:extLst>
          </p:cNvPr>
          <p:cNvSpPr>
            <a:spLocks noGrp="1"/>
          </p:cNvSpPr>
          <p:nvPr>
            <p:ph type="ctrTitle"/>
          </p:nvPr>
        </p:nvSpPr>
        <p:spPr>
          <a:xfrm>
            <a:off x="1370693" y="295423"/>
            <a:ext cx="9440034" cy="801858"/>
          </a:xfrm>
          <a:solidFill>
            <a:schemeClr val="accent3">
              <a:lumMod val="60000"/>
              <a:lumOff val="40000"/>
            </a:schemeClr>
          </a:solidFill>
        </p:spPr>
        <p:txBody>
          <a:bodyPr>
            <a:normAutofit fontScale="90000"/>
          </a:bodyPr>
          <a:lstStyle/>
          <a:p>
            <a:r>
              <a:rPr lang="en-US" b="1" u="sng" dirty="0">
                <a:solidFill>
                  <a:schemeClr val="bg1"/>
                </a:solidFill>
              </a:rPr>
              <a:t>Risks</a:t>
            </a:r>
          </a:p>
        </p:txBody>
      </p:sp>
      <p:sp>
        <p:nvSpPr>
          <p:cNvPr id="3" name="Subtitle 2">
            <a:extLst>
              <a:ext uri="{FF2B5EF4-FFF2-40B4-BE49-F238E27FC236}">
                <a16:creationId xmlns:a16="http://schemas.microsoft.com/office/drawing/2014/main" id="{7BF1438A-F5E1-4556-B68E-14026C4F91A3}"/>
              </a:ext>
            </a:extLst>
          </p:cNvPr>
          <p:cNvSpPr>
            <a:spLocks noGrp="1"/>
          </p:cNvSpPr>
          <p:nvPr>
            <p:ph type="subTitle" idx="1"/>
          </p:nvPr>
        </p:nvSpPr>
        <p:spPr>
          <a:xfrm>
            <a:off x="548039" y="1491175"/>
            <a:ext cx="11085341" cy="3346248"/>
          </a:xfrm>
        </p:spPr>
        <p:txBody>
          <a:bodyPr>
            <a:normAutofit fontScale="85000" lnSpcReduction="10000"/>
          </a:bodyPr>
          <a:lstStyle/>
          <a:p>
            <a:r>
              <a:rPr lang="en-US" b="1" u="sng" dirty="0">
                <a:solidFill>
                  <a:schemeClr val="bg1"/>
                </a:solidFill>
                <a:effectLst/>
                <a:latin typeface="+mj-lt"/>
              </a:rPr>
              <a:t>Multi Vitamin and Vitamin D</a:t>
            </a:r>
          </a:p>
          <a:p>
            <a:pPr marL="342900" indent="-342900" algn="l">
              <a:buFont typeface="Arial" panose="020B0604020202020204" pitchFamily="34" charset="0"/>
              <a:buChar char="•"/>
            </a:pPr>
            <a:r>
              <a:rPr lang="en-US" b="1" dirty="0">
                <a:solidFill>
                  <a:schemeClr val="bg1"/>
                </a:solidFill>
                <a:effectLst/>
                <a:latin typeface="+mj-lt"/>
              </a:rPr>
              <a:t>Rickets: This unusual disorder exists in children with vitamin D deficiency. Vitamin D supplementation can prevent and treat the problem. Too much vitamin D “in the body can be harmful and increase blood calcium levels, which can cause kidney stones and heart rhythm complications, among other problems” (National Institutes of Health, 2019).</a:t>
            </a:r>
          </a:p>
          <a:p>
            <a:pPr marL="342900" indent="-342900" algn="l">
              <a:buFont typeface="Arial" panose="020B0604020202020204" pitchFamily="34" charset="0"/>
              <a:buChar char="•"/>
            </a:pPr>
            <a:r>
              <a:rPr lang="en-US" b="1" dirty="0">
                <a:solidFill>
                  <a:schemeClr val="bg1"/>
                </a:solidFill>
                <a:effectLst/>
                <a:latin typeface="+mj-lt"/>
              </a:rPr>
              <a:t>Children who take multivitamins and other supplements and eat fortified foods and drinks that consume some “nutrients at levels above the upper intake level (UL), increases the potential for adverse effects” (John's Hopkins Medicine, 2020). This may also be a “concern for people taking multivitamins  that contain certain vitamins or minerals at doses approaching or exceeding UL” (John's Hopkins Medicine, 2020).</a:t>
            </a:r>
          </a:p>
          <a:p>
            <a:pPr marL="342900" indent="-342900" algn="l">
              <a:buFont typeface="Arial" panose="020B0604020202020204" pitchFamily="34" charset="0"/>
              <a:buChar char="•"/>
            </a:pPr>
            <a:endParaRPr lang="en-US" b="1" dirty="0">
              <a:solidFill>
                <a:schemeClr val="bg1"/>
              </a:solidFill>
              <a:effectLst/>
            </a:endParaRPr>
          </a:p>
        </p:txBody>
      </p:sp>
    </p:spTree>
    <p:extLst>
      <p:ext uri="{BB962C8B-B14F-4D97-AF65-F5344CB8AC3E}">
        <p14:creationId xmlns:p14="http://schemas.microsoft.com/office/powerpoint/2010/main" val="4089811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1CC6A97-9253-4B20-ABC1-40815289B252}"/>
              </a:ext>
            </a:extLst>
          </p:cNvPr>
          <p:cNvSpPr>
            <a:spLocks noGrp="1"/>
          </p:cNvSpPr>
          <p:nvPr>
            <p:ph type="subTitle" idx="1"/>
          </p:nvPr>
        </p:nvSpPr>
        <p:spPr>
          <a:xfrm>
            <a:off x="1581148" y="2405575"/>
            <a:ext cx="9296401" cy="3889717"/>
          </a:xfrm>
        </p:spPr>
        <p:txBody>
          <a:bodyPr>
            <a:normAutofit fontScale="85000" lnSpcReduction="20000"/>
          </a:bodyPr>
          <a:lstStyle/>
          <a:p>
            <a:r>
              <a:rPr lang="en-US" b="1" u="sng" dirty="0">
                <a:solidFill>
                  <a:schemeClr val="bg1"/>
                </a:solidFill>
                <a:latin typeface="+mj-lt"/>
              </a:rPr>
              <a:t>Practitioner Uses</a:t>
            </a:r>
          </a:p>
          <a:p>
            <a:pPr marL="342900" indent="-342900" algn="l">
              <a:buFont typeface="Arial" panose="020B0604020202020204" pitchFamily="34" charset="0"/>
              <a:buChar char="•"/>
            </a:pPr>
            <a:r>
              <a:rPr lang="en-US" dirty="0">
                <a:solidFill>
                  <a:schemeClr val="bg1"/>
                </a:solidFill>
                <a:latin typeface="+mj-lt"/>
              </a:rPr>
              <a:t>When a Practitioner suggests vitamin D or a multivitamin for a child, “they find one that is suited to their age, gender and other characteristics such as pregnancy” (</a:t>
            </a:r>
            <a:r>
              <a:rPr lang="en-US" dirty="0" err="1">
                <a:solidFill>
                  <a:schemeClr val="bg1"/>
                </a:solidFill>
                <a:latin typeface="+mj-lt"/>
              </a:rPr>
              <a:t>Hoecker</a:t>
            </a:r>
            <a:r>
              <a:rPr lang="en-US" dirty="0">
                <a:solidFill>
                  <a:schemeClr val="bg1"/>
                </a:solidFill>
                <a:latin typeface="+mj-lt"/>
              </a:rPr>
              <a:t>, 2020).</a:t>
            </a:r>
          </a:p>
          <a:p>
            <a:pPr marL="342900" indent="-342900" algn="l">
              <a:buFont typeface="Arial" panose="020B0604020202020204" pitchFamily="34" charset="0"/>
              <a:buChar char="•"/>
            </a:pPr>
            <a:r>
              <a:rPr lang="en-US" dirty="0">
                <a:solidFill>
                  <a:schemeClr val="bg1"/>
                </a:solidFill>
                <a:latin typeface="+mj-lt"/>
              </a:rPr>
              <a:t>Example: Men’s multivitamin often provide little or no iron, for example, while older adults typically have more calcium and vitamins D and B12 than multivitamin for younger adults. Prenatal supplements usually “do not contain vitamin A as retinol, and most childhood multivitamins contain age-appropriate levels of nutrients” (National Institutes of Health, 2019). </a:t>
            </a:r>
          </a:p>
          <a:p>
            <a:pPr marL="342900" indent="-342900" algn="l">
              <a:buFont typeface="Arial" panose="020B0604020202020204" pitchFamily="34" charset="0"/>
              <a:buChar char="•"/>
            </a:pPr>
            <a:r>
              <a:rPr lang="en-US" dirty="0">
                <a:solidFill>
                  <a:schemeClr val="bg1"/>
                </a:solidFill>
                <a:latin typeface="+mj-lt"/>
              </a:rPr>
              <a:t>The U.S. Food and Drug Administration (FDA) has developed good manufacturing standards for dietary supplements to help ensure their authenticity, purity, strength and composition. The FDA also “periodically inspects the facilities that manufacture dietary supplements” (National Institutes of Health, 2019).</a:t>
            </a:r>
          </a:p>
        </p:txBody>
      </p:sp>
      <p:pic>
        <p:nvPicPr>
          <p:cNvPr id="5" name="Picture 4">
            <a:extLst>
              <a:ext uri="{FF2B5EF4-FFF2-40B4-BE49-F238E27FC236}">
                <a16:creationId xmlns:a16="http://schemas.microsoft.com/office/drawing/2014/main" id="{C9CA93B2-5F6D-44D5-837C-1A014F5B2A0A}"/>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a:stretch/>
        </p:blipFill>
        <p:spPr>
          <a:xfrm>
            <a:off x="3151163" y="562708"/>
            <a:ext cx="6133514" cy="1582596"/>
          </a:xfrm>
          <a:prstGeom prst="rect">
            <a:avLst/>
          </a:prstGeom>
        </p:spPr>
      </p:pic>
    </p:spTree>
    <p:extLst>
      <p:ext uri="{BB962C8B-B14F-4D97-AF65-F5344CB8AC3E}">
        <p14:creationId xmlns:p14="http://schemas.microsoft.com/office/powerpoint/2010/main" val="42468155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51A9E-54FA-421A-9AD1-E192725CF84A}"/>
              </a:ext>
            </a:extLst>
          </p:cNvPr>
          <p:cNvSpPr>
            <a:spLocks noGrp="1"/>
          </p:cNvSpPr>
          <p:nvPr>
            <p:ph type="ctrTitle"/>
          </p:nvPr>
        </p:nvSpPr>
        <p:spPr>
          <a:xfrm>
            <a:off x="773724" y="452725"/>
            <a:ext cx="10733770" cy="1094721"/>
          </a:xfrm>
          <a:solidFill>
            <a:schemeClr val="accent3">
              <a:lumMod val="60000"/>
              <a:lumOff val="40000"/>
            </a:schemeClr>
          </a:solidFill>
        </p:spPr>
        <p:txBody>
          <a:bodyPr>
            <a:noAutofit/>
          </a:bodyPr>
          <a:lstStyle/>
          <a:p>
            <a:r>
              <a:rPr lang="en-US" sz="3600" u="sng" dirty="0">
                <a:solidFill>
                  <a:schemeClr val="bg1"/>
                </a:solidFill>
              </a:rPr>
              <a:t>Should some children or babies take supplemental vitamins?</a:t>
            </a:r>
          </a:p>
        </p:txBody>
      </p:sp>
      <p:sp>
        <p:nvSpPr>
          <p:cNvPr id="3" name="Subtitle 2">
            <a:extLst>
              <a:ext uri="{FF2B5EF4-FFF2-40B4-BE49-F238E27FC236}">
                <a16:creationId xmlns:a16="http://schemas.microsoft.com/office/drawing/2014/main" id="{8427CA5C-6491-4285-8607-68F0724E723D}"/>
              </a:ext>
            </a:extLst>
          </p:cNvPr>
          <p:cNvSpPr>
            <a:spLocks noGrp="1"/>
          </p:cNvSpPr>
          <p:nvPr>
            <p:ph type="subTitle" idx="1"/>
          </p:nvPr>
        </p:nvSpPr>
        <p:spPr>
          <a:xfrm>
            <a:off x="1237956" y="4528163"/>
            <a:ext cx="5106573" cy="1754329"/>
          </a:xfrm>
        </p:spPr>
        <p:txBody>
          <a:bodyPr>
            <a:normAutofit fontScale="85000" lnSpcReduction="20000"/>
          </a:bodyPr>
          <a:lstStyle/>
          <a:p>
            <a:pPr algn="l"/>
            <a:r>
              <a:rPr lang="en-US" sz="1800" b="1" dirty="0">
                <a:solidFill>
                  <a:schemeClr val="bg1"/>
                </a:solidFill>
                <a:effectLst/>
                <a:latin typeface="+mj-lt"/>
              </a:rPr>
              <a:t>The easiest way to get vitamins is not from a pill, but from a nutritious diet. The body digests it easier. And yes, if your child consumes a balanced diet that includes fruits, vegetables, whole grains, fortified dairy or dairy substitutes, meat and seafood “they are likely to get what they need but not every child meets this recommendation” (National Institutes of Health, 2019).</a:t>
            </a:r>
          </a:p>
        </p:txBody>
      </p:sp>
      <p:sp>
        <p:nvSpPr>
          <p:cNvPr id="6" name="Rectangle 5">
            <a:extLst>
              <a:ext uri="{FF2B5EF4-FFF2-40B4-BE49-F238E27FC236}">
                <a16:creationId xmlns:a16="http://schemas.microsoft.com/office/drawing/2014/main" id="{52D1AB86-9F62-494A-A37C-C847FFA88C95}"/>
              </a:ext>
            </a:extLst>
          </p:cNvPr>
          <p:cNvSpPr/>
          <p:nvPr/>
        </p:nvSpPr>
        <p:spPr>
          <a:xfrm rot="10800000" flipH="1" flipV="1">
            <a:off x="1083211" y="2041213"/>
            <a:ext cx="10424283" cy="1754326"/>
          </a:xfrm>
          <a:prstGeom prst="rect">
            <a:avLst/>
          </a:prstGeom>
        </p:spPr>
        <p:txBody>
          <a:bodyPr wrap="square">
            <a:spAutoFit/>
          </a:bodyPr>
          <a:lstStyle/>
          <a:p>
            <a:r>
              <a:rPr lang="en-US" b="1" dirty="0">
                <a:solidFill>
                  <a:schemeClr val="bg1"/>
                </a:solidFill>
                <a:effectLst>
                  <a:outerShdw blurRad="38100" dist="38100" dir="2700000" algn="tl">
                    <a:srgbClr val="000000">
                      <a:alpha val="43137"/>
                    </a:srgbClr>
                  </a:outerShdw>
                </a:effectLst>
                <a:latin typeface="+mj-lt"/>
              </a:rPr>
              <a:t>They should if they are:</a:t>
            </a:r>
          </a:p>
          <a:p>
            <a:pPr marL="285750" indent="-285750">
              <a:buFont typeface="Arial" panose="020B0604020202020204" pitchFamily="34" charset="0"/>
              <a:buChar char="•"/>
            </a:pPr>
            <a:r>
              <a:rPr lang="en-US" b="1" dirty="0">
                <a:solidFill>
                  <a:schemeClr val="bg1"/>
                </a:solidFill>
                <a:effectLst>
                  <a:outerShdw blurRad="38100" dist="38100" dir="2700000" algn="tl">
                    <a:srgbClr val="000000">
                      <a:alpha val="43137"/>
                    </a:srgbClr>
                  </a:outerShdw>
                </a:effectLst>
                <a:latin typeface="+mj-lt"/>
              </a:rPr>
              <a:t>Breastfed</a:t>
            </a:r>
            <a:r>
              <a:rPr lang="en-US" b="1" dirty="0">
                <a:effectLst>
                  <a:outerShdw blurRad="38100" dist="38100" dir="2700000" algn="tl">
                    <a:srgbClr val="000000">
                      <a:alpha val="43137"/>
                    </a:srgbClr>
                  </a:outerShdw>
                </a:effectLst>
                <a:latin typeface="+mj-lt"/>
              </a:rPr>
              <a:t> </a:t>
            </a:r>
            <a:r>
              <a:rPr lang="en-US" b="1" dirty="0">
                <a:solidFill>
                  <a:schemeClr val="bg1"/>
                </a:solidFill>
                <a:effectLst>
                  <a:outerShdw blurRad="38100" dist="38100" dir="2700000" algn="tl">
                    <a:srgbClr val="000000">
                      <a:alpha val="43137"/>
                    </a:srgbClr>
                  </a:outerShdw>
                </a:effectLst>
                <a:latin typeface="+mj-lt"/>
              </a:rPr>
              <a:t>babies.</a:t>
            </a:r>
          </a:p>
          <a:p>
            <a:pPr marL="285750" indent="-285750">
              <a:buFont typeface="Arial" panose="020B0604020202020204" pitchFamily="34" charset="0"/>
              <a:buChar char="•"/>
            </a:pPr>
            <a:r>
              <a:rPr lang="en-US" b="1" dirty="0">
                <a:solidFill>
                  <a:schemeClr val="bg1"/>
                </a:solidFill>
                <a:effectLst>
                  <a:outerShdw blurRad="38100" dist="38100" dir="2700000" algn="tl">
                    <a:srgbClr val="000000">
                      <a:alpha val="43137"/>
                    </a:srgbClr>
                  </a:outerShdw>
                </a:effectLst>
                <a:latin typeface="+mj-lt"/>
              </a:rPr>
              <a:t>Children with vegetarian, vegan or other alternative diets.</a:t>
            </a:r>
          </a:p>
          <a:p>
            <a:pPr marL="285750" indent="-285750">
              <a:buFont typeface="Arial" panose="020B0604020202020204" pitchFamily="34" charset="0"/>
              <a:buChar char="•"/>
            </a:pPr>
            <a:r>
              <a:rPr lang="en-US" b="1" dirty="0">
                <a:solidFill>
                  <a:schemeClr val="bg1"/>
                </a:solidFill>
                <a:effectLst>
                  <a:outerShdw blurRad="38100" dist="38100" dir="2700000" algn="tl">
                    <a:srgbClr val="000000">
                      <a:alpha val="43137"/>
                    </a:srgbClr>
                  </a:outerShdw>
                </a:effectLst>
                <a:latin typeface="+mj-lt"/>
              </a:rPr>
              <a:t>Children with very restricted diets.</a:t>
            </a:r>
          </a:p>
          <a:p>
            <a:pPr marL="285750" indent="-285750">
              <a:buFont typeface="Arial" panose="020B0604020202020204" pitchFamily="34" charset="0"/>
              <a:buChar char="•"/>
            </a:pPr>
            <a:r>
              <a:rPr lang="en-US" b="1" dirty="0">
                <a:solidFill>
                  <a:schemeClr val="bg1"/>
                </a:solidFill>
                <a:effectLst>
                  <a:outerShdw blurRad="38100" dist="38100" dir="2700000" algn="tl">
                    <a:srgbClr val="000000">
                      <a:alpha val="43137"/>
                    </a:srgbClr>
                  </a:outerShdw>
                </a:effectLst>
                <a:latin typeface="+mj-lt"/>
              </a:rPr>
              <a:t>Children whose conditions or medications put them at risk of nutritional deficiencies.</a:t>
            </a:r>
          </a:p>
        </p:txBody>
      </p:sp>
      <p:pic>
        <p:nvPicPr>
          <p:cNvPr id="8" name="Picture 7" descr="A group of people posing for a photo&#10;&#10;Description automatically generated">
            <a:extLst>
              <a:ext uri="{FF2B5EF4-FFF2-40B4-BE49-F238E27FC236}">
                <a16:creationId xmlns:a16="http://schemas.microsoft.com/office/drawing/2014/main" id="{4F7B1565-056C-4D66-A7E8-0598CED5A617}"/>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851088" y="4528163"/>
            <a:ext cx="4769068" cy="2325989"/>
          </a:xfrm>
          <a:prstGeom prst="rect">
            <a:avLst/>
          </a:prstGeom>
        </p:spPr>
      </p:pic>
    </p:spTree>
    <p:extLst>
      <p:ext uri="{BB962C8B-B14F-4D97-AF65-F5344CB8AC3E}">
        <p14:creationId xmlns:p14="http://schemas.microsoft.com/office/powerpoint/2010/main" val="301745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AD804-A01C-4455-A2C3-FDD5B7CC386A}"/>
              </a:ext>
            </a:extLst>
          </p:cNvPr>
          <p:cNvSpPr>
            <a:spLocks noGrp="1"/>
          </p:cNvSpPr>
          <p:nvPr>
            <p:ph type="ctrTitle"/>
          </p:nvPr>
        </p:nvSpPr>
        <p:spPr>
          <a:xfrm>
            <a:off x="1370693" y="-407963"/>
            <a:ext cx="9440034" cy="5739618"/>
          </a:xfrm>
        </p:spPr>
        <p:txBody>
          <a:bodyPr>
            <a:normAutofit/>
          </a:bodyPr>
          <a:lstStyle/>
          <a:p>
            <a:br>
              <a:rPr lang="en-US" sz="1600" dirty="0">
                <a:solidFill>
                  <a:schemeClr val="bg1"/>
                </a:solidFill>
              </a:rPr>
            </a:br>
            <a:br>
              <a:rPr lang="en-US" sz="1600" dirty="0">
                <a:solidFill>
                  <a:schemeClr val="bg1"/>
                </a:solidFill>
              </a:rPr>
            </a:br>
            <a:endParaRPr lang="en-US" dirty="0"/>
          </a:p>
        </p:txBody>
      </p:sp>
      <p:sp>
        <p:nvSpPr>
          <p:cNvPr id="5" name="Rectangle 4">
            <a:extLst>
              <a:ext uri="{FF2B5EF4-FFF2-40B4-BE49-F238E27FC236}">
                <a16:creationId xmlns:a16="http://schemas.microsoft.com/office/drawing/2014/main" id="{21C7DDA2-0878-4EE7-B4A1-2D559480B0CB}"/>
              </a:ext>
            </a:extLst>
          </p:cNvPr>
          <p:cNvSpPr/>
          <p:nvPr/>
        </p:nvSpPr>
        <p:spPr>
          <a:xfrm>
            <a:off x="1702191" y="1526346"/>
            <a:ext cx="8285871" cy="4185761"/>
          </a:xfrm>
          <a:prstGeom prst="rect">
            <a:avLst/>
          </a:prstGeom>
        </p:spPr>
        <p:txBody>
          <a:bodyPr wrap="square">
            <a:spAutoFit/>
          </a:bodyPr>
          <a:lstStyle/>
          <a:p>
            <a:pPr marL="285750" indent="-285750">
              <a:buFont typeface="Arial" panose="020B0604020202020204" pitchFamily="34" charset="0"/>
              <a:buChar char="•"/>
            </a:pPr>
            <a:r>
              <a:rPr lang="en-US" sz="1400" b="1" dirty="0">
                <a:solidFill>
                  <a:schemeClr val="bg1"/>
                </a:solidFill>
                <a:effectLst>
                  <a:outerShdw blurRad="38100" dist="38100" dir="2700000" algn="tl">
                    <a:srgbClr val="000000">
                      <a:alpha val="43137"/>
                    </a:srgbClr>
                  </a:outerShdw>
                </a:effectLst>
                <a:latin typeface="+mj-lt"/>
              </a:rPr>
              <a:t>Baby formula is enhanced with vitamin D, which is essential for bone growth and other body systems. Breast milk does not contain “vitamin D unless the mother is taking vitamin D” (John's Hopkins Medicine, 2020).  Breast milk is the best food for babies, and mothers should breastfeed when possible. Vitamin D is a sunlight vitamin, so if all babies were out in the sun on a daily basis, there would be no need for supplementation. However, we don't have babies out in the sun on a daily basis.</a:t>
            </a:r>
          </a:p>
          <a:p>
            <a:endParaRPr lang="en-US" sz="1400" b="1" dirty="0">
              <a:solidFill>
                <a:schemeClr val="bg1"/>
              </a:solidFill>
              <a:effectLst>
                <a:outerShdw blurRad="38100" dist="38100" dir="2700000" algn="tl">
                  <a:srgbClr val="000000">
                    <a:alpha val="43137"/>
                  </a:srgbClr>
                </a:outerShdw>
              </a:effectLst>
              <a:latin typeface="+mj-lt"/>
            </a:endParaRPr>
          </a:p>
          <a:p>
            <a:pPr marL="285750" indent="-285750">
              <a:buFont typeface="Arial" panose="020B0604020202020204" pitchFamily="34" charset="0"/>
              <a:buChar char="•"/>
            </a:pPr>
            <a:r>
              <a:rPr lang="en-US" sz="1400" b="1" dirty="0">
                <a:solidFill>
                  <a:schemeClr val="bg1"/>
                </a:solidFill>
                <a:effectLst>
                  <a:outerShdw blurRad="38100" dist="38100" dir="2700000" algn="tl">
                    <a:srgbClr val="000000">
                      <a:alpha val="43137"/>
                    </a:srgbClr>
                  </a:outerShdw>
                </a:effectLst>
                <a:latin typeface="+mj-lt"/>
              </a:rPr>
              <a:t>It is not always easy for kids to eat all the food to get all of their recommended daily nutrients. Sources of that are children who “absolutely flat out refuse to consume fruit or vegetables, those who may survive on the traditional diet of pasta, rice, potatoes, bread and milk, those who reject anything except chicken nuggets and French fries” (National Institutes of Health, 2020). </a:t>
            </a:r>
          </a:p>
          <a:p>
            <a:pPr marL="285750" indent="-285750">
              <a:buFont typeface="Arial" panose="020B0604020202020204" pitchFamily="34" charset="0"/>
              <a:buChar char="•"/>
            </a:pPr>
            <a:endParaRPr lang="en-US" sz="1400" b="1" dirty="0">
              <a:solidFill>
                <a:schemeClr val="bg1"/>
              </a:solidFill>
              <a:effectLst>
                <a:outerShdw blurRad="38100" dist="38100" dir="2700000" algn="tl">
                  <a:srgbClr val="000000">
                    <a:alpha val="43137"/>
                  </a:srgbClr>
                </a:outerShdw>
              </a:effectLst>
              <a:latin typeface="+mj-lt"/>
            </a:endParaRPr>
          </a:p>
          <a:p>
            <a:pPr marL="285750" indent="-285750">
              <a:buFont typeface="Arial" panose="020B0604020202020204" pitchFamily="34" charset="0"/>
              <a:buChar char="•"/>
            </a:pPr>
            <a:r>
              <a:rPr lang="en-US" sz="1400" b="1" dirty="0">
                <a:solidFill>
                  <a:schemeClr val="bg1"/>
                </a:solidFill>
                <a:effectLst>
                  <a:outerShdw blurRad="38100" dist="38100" dir="2700000" algn="tl">
                    <a:srgbClr val="000000">
                      <a:alpha val="43137"/>
                    </a:srgbClr>
                  </a:outerShdw>
                </a:effectLst>
                <a:latin typeface="+mj-lt"/>
              </a:rPr>
              <a:t>You should consult with your child’s pediatrician to find ways to change the child's diet to something safer. But in the meantime, a multivitamin with minerals may help prevent nutritional deficiencies (National Institutes of Health, 2020).  </a:t>
            </a:r>
          </a:p>
          <a:p>
            <a:endParaRPr lang="en-US" sz="1400" b="1" dirty="0">
              <a:solidFill>
                <a:schemeClr val="bg1"/>
              </a:solidFill>
              <a:effectLst>
                <a:outerShdw blurRad="38100" dist="38100" dir="2700000" algn="tl">
                  <a:srgbClr val="000000">
                    <a:alpha val="43137"/>
                  </a:srgbClr>
                </a:outerShdw>
              </a:effectLst>
              <a:latin typeface="+mj-lt"/>
            </a:endParaRPr>
          </a:p>
          <a:p>
            <a:pPr marL="285750" indent="-285750">
              <a:buFont typeface="Arial" panose="020B0604020202020204" pitchFamily="34" charset="0"/>
              <a:buChar char="•"/>
            </a:pPr>
            <a:r>
              <a:rPr lang="en-US" sz="1400" b="1" dirty="0">
                <a:solidFill>
                  <a:schemeClr val="bg1"/>
                </a:solidFill>
                <a:effectLst>
                  <a:outerShdw blurRad="38100" dist="38100" dir="2700000" algn="tl">
                    <a:srgbClr val="000000">
                      <a:alpha val="43137"/>
                    </a:srgbClr>
                  </a:outerShdw>
                </a:effectLst>
                <a:latin typeface="+mj-lt"/>
              </a:rPr>
              <a:t>Some children have difficulty absorbing certain nutrients some take medications that may require vitamin supplementation (</a:t>
            </a:r>
            <a:r>
              <a:rPr lang="en-US" sz="1400" b="1" dirty="0" err="1">
                <a:solidFill>
                  <a:schemeClr val="bg1"/>
                </a:solidFill>
                <a:effectLst>
                  <a:outerShdw blurRad="38100" dist="38100" dir="2700000" algn="tl">
                    <a:srgbClr val="000000">
                      <a:alpha val="43137"/>
                    </a:srgbClr>
                  </a:outerShdw>
                </a:effectLst>
                <a:latin typeface="+mj-lt"/>
              </a:rPr>
              <a:t>Hoecker</a:t>
            </a:r>
            <a:r>
              <a:rPr lang="en-US" sz="1400" b="1" dirty="0">
                <a:solidFill>
                  <a:schemeClr val="bg1"/>
                </a:solidFill>
                <a:effectLst>
                  <a:outerShdw blurRad="38100" dist="38100" dir="2700000" algn="tl">
                    <a:srgbClr val="000000">
                      <a:alpha val="43137"/>
                    </a:srgbClr>
                  </a:outerShdw>
                </a:effectLst>
                <a:latin typeface="+mj-lt"/>
              </a:rPr>
              <a:t>, 2020).</a:t>
            </a:r>
          </a:p>
        </p:txBody>
      </p:sp>
      <p:sp>
        <p:nvSpPr>
          <p:cNvPr id="6" name="TextBox 5">
            <a:extLst>
              <a:ext uri="{FF2B5EF4-FFF2-40B4-BE49-F238E27FC236}">
                <a16:creationId xmlns:a16="http://schemas.microsoft.com/office/drawing/2014/main" id="{63871853-22C1-43DE-9336-A222B6FF9FF3}"/>
              </a:ext>
            </a:extLst>
          </p:cNvPr>
          <p:cNvSpPr txBox="1"/>
          <p:nvPr/>
        </p:nvSpPr>
        <p:spPr>
          <a:xfrm flipH="1">
            <a:off x="2067950" y="678943"/>
            <a:ext cx="7793502" cy="523220"/>
          </a:xfrm>
          <a:prstGeom prst="rect">
            <a:avLst/>
          </a:prstGeom>
          <a:solidFill>
            <a:schemeClr val="accent3">
              <a:lumMod val="60000"/>
              <a:lumOff val="40000"/>
            </a:schemeClr>
          </a:solidFill>
        </p:spPr>
        <p:txBody>
          <a:bodyPr wrap="square" rtlCol="0">
            <a:spAutoFit/>
          </a:bodyPr>
          <a:lstStyle/>
          <a:p>
            <a:pPr algn="ctr"/>
            <a:r>
              <a:rPr lang="en-US" sz="2800" b="1" u="sng" dirty="0">
                <a:solidFill>
                  <a:schemeClr val="bg1"/>
                </a:solidFill>
                <a:effectLst>
                  <a:outerShdw blurRad="38100" dist="38100" dir="2700000" algn="tl">
                    <a:srgbClr val="000000">
                      <a:alpha val="43137"/>
                    </a:srgbClr>
                  </a:outerShdw>
                </a:effectLst>
                <a:latin typeface="+mj-lt"/>
              </a:rPr>
              <a:t>Info Continued…..</a:t>
            </a:r>
          </a:p>
        </p:txBody>
      </p:sp>
    </p:spTree>
    <p:extLst>
      <p:ext uri="{BB962C8B-B14F-4D97-AF65-F5344CB8AC3E}">
        <p14:creationId xmlns:p14="http://schemas.microsoft.com/office/powerpoint/2010/main" val="715460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B8571-1A80-4960-9CCF-0AF438BEF2A2}"/>
              </a:ext>
            </a:extLst>
          </p:cNvPr>
          <p:cNvSpPr>
            <a:spLocks noGrp="1"/>
          </p:cNvSpPr>
          <p:nvPr>
            <p:ph type="ctrTitle"/>
          </p:nvPr>
        </p:nvSpPr>
        <p:spPr>
          <a:xfrm>
            <a:off x="1370693" y="478302"/>
            <a:ext cx="9440034" cy="770376"/>
          </a:xfrm>
          <a:solidFill>
            <a:schemeClr val="accent3">
              <a:lumMod val="60000"/>
              <a:lumOff val="40000"/>
            </a:schemeClr>
          </a:solidFill>
        </p:spPr>
        <p:txBody>
          <a:bodyPr>
            <a:normAutofit/>
          </a:bodyPr>
          <a:lstStyle/>
          <a:p>
            <a:r>
              <a:rPr lang="en-US" sz="4000" b="1" u="sng" dirty="0">
                <a:solidFill>
                  <a:schemeClr val="bg1"/>
                </a:solidFill>
              </a:rPr>
              <a:t>Where to purchase?</a:t>
            </a:r>
          </a:p>
        </p:txBody>
      </p:sp>
      <p:sp>
        <p:nvSpPr>
          <p:cNvPr id="3" name="Subtitle 2">
            <a:extLst>
              <a:ext uri="{FF2B5EF4-FFF2-40B4-BE49-F238E27FC236}">
                <a16:creationId xmlns:a16="http://schemas.microsoft.com/office/drawing/2014/main" id="{62E85B0A-92F7-4CA5-A103-34BF8C69319C}"/>
              </a:ext>
            </a:extLst>
          </p:cNvPr>
          <p:cNvSpPr>
            <a:spLocks noGrp="1"/>
          </p:cNvSpPr>
          <p:nvPr>
            <p:ph type="subTitle" idx="1"/>
          </p:nvPr>
        </p:nvSpPr>
        <p:spPr>
          <a:xfrm>
            <a:off x="1370693" y="1659988"/>
            <a:ext cx="9440034" cy="5045612"/>
          </a:xfrm>
        </p:spPr>
        <p:txBody>
          <a:bodyPr>
            <a:normAutofit fontScale="92500" lnSpcReduction="20000"/>
          </a:bodyPr>
          <a:lstStyle/>
          <a:p>
            <a:r>
              <a:rPr lang="en-US" dirty="0">
                <a:solidFill>
                  <a:schemeClr val="bg1"/>
                </a:solidFill>
                <a:latin typeface="+mj-lt"/>
              </a:rPr>
              <a:t>If the doctor suggests a multivitamin or vitamin D for your child, select one that is intended for your “child’s age group that does not include more than 100% of the Daily Value of Vitamins and Minerals” (National Institutes of Health, 2019).</a:t>
            </a:r>
          </a:p>
          <a:p>
            <a:pPr marL="342900" indent="-342900" algn="l">
              <a:buFont typeface="Arial" panose="020B0604020202020204" pitchFamily="34" charset="0"/>
              <a:buChar char="•"/>
            </a:pPr>
            <a:r>
              <a:rPr lang="en-US" dirty="0">
                <a:solidFill>
                  <a:schemeClr val="bg1"/>
                </a:solidFill>
                <a:latin typeface="+mj-lt"/>
              </a:rPr>
              <a:t>GNC</a:t>
            </a:r>
          </a:p>
          <a:p>
            <a:pPr marL="342900" indent="-342900" algn="l">
              <a:buFont typeface="Arial" panose="020B0604020202020204" pitchFamily="34" charset="0"/>
              <a:buChar char="•"/>
            </a:pPr>
            <a:r>
              <a:rPr lang="en-US" dirty="0">
                <a:solidFill>
                  <a:schemeClr val="bg1"/>
                </a:solidFill>
                <a:latin typeface="+mj-lt"/>
              </a:rPr>
              <a:t>Rite Aide</a:t>
            </a:r>
          </a:p>
          <a:p>
            <a:pPr marL="342900" indent="-342900" algn="l">
              <a:buFont typeface="Arial" panose="020B0604020202020204" pitchFamily="34" charset="0"/>
              <a:buChar char="•"/>
            </a:pPr>
            <a:r>
              <a:rPr lang="en-US" dirty="0">
                <a:solidFill>
                  <a:schemeClr val="bg1"/>
                </a:solidFill>
                <a:latin typeface="+mj-lt"/>
              </a:rPr>
              <a:t>Walgreens</a:t>
            </a:r>
          </a:p>
          <a:p>
            <a:pPr marL="342900" indent="-342900" algn="l">
              <a:buFont typeface="Arial" panose="020B0604020202020204" pitchFamily="34" charset="0"/>
              <a:buChar char="•"/>
            </a:pPr>
            <a:r>
              <a:rPr lang="en-US" dirty="0">
                <a:solidFill>
                  <a:schemeClr val="bg1"/>
                </a:solidFill>
                <a:latin typeface="+mj-lt"/>
              </a:rPr>
              <a:t>Vitamin Shoppe</a:t>
            </a:r>
          </a:p>
          <a:p>
            <a:pPr marL="342900" indent="-342900" algn="l">
              <a:buFont typeface="Arial" panose="020B0604020202020204" pitchFamily="34" charset="0"/>
              <a:buChar char="•"/>
            </a:pPr>
            <a:r>
              <a:rPr lang="en-US" dirty="0">
                <a:solidFill>
                  <a:schemeClr val="bg1"/>
                </a:solidFill>
                <a:latin typeface="+mj-lt"/>
              </a:rPr>
              <a:t>Walmart</a:t>
            </a:r>
          </a:p>
          <a:p>
            <a:pPr marL="342900" indent="-342900" algn="l">
              <a:buFont typeface="Arial" panose="020B0604020202020204" pitchFamily="34" charset="0"/>
              <a:buChar char="•"/>
            </a:pPr>
            <a:r>
              <a:rPr lang="en-US" dirty="0">
                <a:solidFill>
                  <a:schemeClr val="bg1"/>
                </a:solidFill>
                <a:latin typeface="+mj-lt"/>
              </a:rPr>
              <a:t>Target</a:t>
            </a:r>
          </a:p>
          <a:p>
            <a:pPr marL="342900" indent="-342900" algn="l">
              <a:buFont typeface="Arial" panose="020B0604020202020204" pitchFamily="34" charset="0"/>
              <a:buChar char="•"/>
            </a:pPr>
            <a:r>
              <a:rPr lang="en-US" dirty="0">
                <a:solidFill>
                  <a:schemeClr val="bg1"/>
                </a:solidFill>
                <a:latin typeface="+mj-lt"/>
              </a:rPr>
              <a:t>CVS</a:t>
            </a:r>
          </a:p>
          <a:p>
            <a:pPr marL="342900" indent="-342900" algn="l">
              <a:buFont typeface="Arial" panose="020B0604020202020204" pitchFamily="34" charset="0"/>
              <a:buChar char="•"/>
            </a:pPr>
            <a:r>
              <a:rPr lang="en-US" dirty="0">
                <a:solidFill>
                  <a:schemeClr val="bg1"/>
                </a:solidFill>
                <a:latin typeface="+mj-lt"/>
              </a:rPr>
              <a:t>Costco</a:t>
            </a:r>
          </a:p>
          <a:p>
            <a:pPr marL="342900" indent="-342900" algn="l">
              <a:buFont typeface="Arial" panose="020B0604020202020204" pitchFamily="34" charset="0"/>
              <a:buChar char="•"/>
            </a:pPr>
            <a:r>
              <a:rPr lang="en-US" dirty="0">
                <a:solidFill>
                  <a:schemeClr val="bg1"/>
                </a:solidFill>
                <a:latin typeface="+mj-lt"/>
              </a:rPr>
              <a:t>SAM’s Club</a:t>
            </a:r>
          </a:p>
          <a:p>
            <a:pPr marL="342900" indent="-342900" algn="l">
              <a:buFont typeface="Arial" panose="020B0604020202020204" pitchFamily="34" charset="0"/>
              <a:buChar char="•"/>
            </a:pPr>
            <a:r>
              <a:rPr lang="en-US" dirty="0">
                <a:solidFill>
                  <a:schemeClr val="bg1"/>
                </a:solidFill>
                <a:latin typeface="+mj-lt"/>
              </a:rPr>
              <a:t>BJ’s</a:t>
            </a:r>
          </a:p>
          <a:p>
            <a:pPr algn="l"/>
            <a:endParaRPr lang="en-US" dirty="0">
              <a:solidFill>
                <a:schemeClr val="bg1"/>
              </a:solidFill>
            </a:endParaRPr>
          </a:p>
        </p:txBody>
      </p:sp>
    </p:spTree>
    <p:extLst>
      <p:ext uri="{BB962C8B-B14F-4D97-AF65-F5344CB8AC3E}">
        <p14:creationId xmlns:p14="http://schemas.microsoft.com/office/powerpoint/2010/main" val="29456620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VTI">
  <a:themeElements>
    <a:clrScheme name="AnalogousFromRegularSeedRightStep">
      <a:dk1>
        <a:srgbClr val="000000"/>
      </a:dk1>
      <a:lt1>
        <a:srgbClr val="FFFFFF"/>
      </a:lt1>
      <a:dk2>
        <a:srgbClr val="412431"/>
      </a:dk2>
      <a:lt2>
        <a:srgbClr val="E2E8E8"/>
      </a:lt2>
      <a:accent1>
        <a:srgbClr val="E72F29"/>
      </a:accent1>
      <a:accent2>
        <a:srgbClr val="D56C17"/>
      </a:accent2>
      <a:accent3>
        <a:srgbClr val="B7A321"/>
      </a:accent3>
      <a:accent4>
        <a:srgbClr val="86B313"/>
      </a:accent4>
      <a:accent5>
        <a:srgbClr val="50BA21"/>
      </a:accent5>
      <a:accent6>
        <a:srgbClr val="15BD28"/>
      </a:accent6>
      <a:hlink>
        <a:srgbClr val="319194"/>
      </a:hlink>
      <a:folHlink>
        <a:srgbClr val="7F7F7F"/>
      </a:folHlink>
    </a:clrScheme>
    <a:fontScheme name="Slate">
      <a:majorFont>
        <a:latin typeface="Georgia Pro"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Dubai"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VTI" id="{35C4A07C-0176-4A32-9BCB-B016516853F0}" vid="{9B70D35C-BCA8-4715-BB49-8BE54A7FC07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9056</TotalTime>
  <Words>1109</Words>
  <Application>Microsoft Office PowerPoint</Application>
  <PresentationFormat>Widescreen</PresentationFormat>
  <Paragraphs>82</Paragraphs>
  <Slides>11</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Dubai</vt:lpstr>
      <vt:lpstr>Georgia Pro</vt:lpstr>
      <vt:lpstr>Times New Roman</vt:lpstr>
      <vt:lpstr>Wingdings 2</vt:lpstr>
      <vt:lpstr>SlateVTI</vt:lpstr>
      <vt:lpstr>Multivitamin and Vitamin D for Children and babies!</vt:lpstr>
      <vt:lpstr>Introduction</vt:lpstr>
      <vt:lpstr>Multivitamins strengthen the immune system, promote normal growth and development, and help cells and organs do their job (Gavin, 2017).</vt:lpstr>
      <vt:lpstr>What do Vitamin D supplements do? What are the benefits?</vt:lpstr>
      <vt:lpstr>Risks</vt:lpstr>
      <vt:lpstr>PowerPoint Presentation</vt:lpstr>
      <vt:lpstr>Should some children or babies take supplemental vitamins?</vt:lpstr>
      <vt:lpstr>  </vt:lpstr>
      <vt:lpstr>Where to purchase?</vt:lpstr>
      <vt:lpstr>References</vt:lpstr>
      <vt:lpstr>References Cont.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Vitamins and Kids</dc:title>
  <dc:creator>Eva Waters</dc:creator>
  <cp:lastModifiedBy>Eva Waters</cp:lastModifiedBy>
  <cp:revision>55</cp:revision>
  <dcterms:created xsi:type="dcterms:W3CDTF">2020-05-06T16:55:12Z</dcterms:created>
  <dcterms:modified xsi:type="dcterms:W3CDTF">2020-05-12T23:56:43Z</dcterms:modified>
</cp:coreProperties>
</file>